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2"/>
  </p:sldMasterIdLst>
  <p:notesMasterIdLst>
    <p:notesMasterId r:id="rId50"/>
  </p:notesMasterIdLst>
  <p:handoutMasterIdLst>
    <p:handoutMasterId r:id="rId51"/>
  </p:handoutMasterIdLst>
  <p:sldIdLst>
    <p:sldId id="394" r:id="rId3"/>
    <p:sldId id="395" r:id="rId4"/>
    <p:sldId id="423" r:id="rId5"/>
    <p:sldId id="424" r:id="rId6"/>
    <p:sldId id="425" r:id="rId7"/>
    <p:sldId id="426" r:id="rId8"/>
    <p:sldId id="427" r:id="rId9"/>
    <p:sldId id="428" r:id="rId10"/>
    <p:sldId id="429" r:id="rId11"/>
    <p:sldId id="430" r:id="rId12"/>
    <p:sldId id="431" r:id="rId13"/>
    <p:sldId id="432" r:id="rId14"/>
    <p:sldId id="441" r:id="rId15"/>
    <p:sldId id="433" r:id="rId16"/>
    <p:sldId id="434" r:id="rId17"/>
    <p:sldId id="474" r:id="rId18"/>
    <p:sldId id="443" r:id="rId19"/>
    <p:sldId id="438" r:id="rId20"/>
    <p:sldId id="439" r:id="rId21"/>
    <p:sldId id="440" r:id="rId22"/>
    <p:sldId id="444" r:id="rId23"/>
    <p:sldId id="445" r:id="rId24"/>
    <p:sldId id="446" r:id="rId25"/>
    <p:sldId id="447" r:id="rId26"/>
    <p:sldId id="448" r:id="rId27"/>
    <p:sldId id="449" r:id="rId28"/>
    <p:sldId id="450" r:id="rId29"/>
    <p:sldId id="451" r:id="rId30"/>
    <p:sldId id="452" r:id="rId31"/>
    <p:sldId id="453" r:id="rId32"/>
    <p:sldId id="454" r:id="rId33"/>
    <p:sldId id="455" r:id="rId34"/>
    <p:sldId id="456" r:id="rId35"/>
    <p:sldId id="457" r:id="rId36"/>
    <p:sldId id="458" r:id="rId37"/>
    <p:sldId id="459" r:id="rId38"/>
    <p:sldId id="460" r:id="rId39"/>
    <p:sldId id="461" r:id="rId40"/>
    <p:sldId id="462" r:id="rId41"/>
    <p:sldId id="468" r:id="rId42"/>
    <p:sldId id="469" r:id="rId43"/>
    <p:sldId id="470" r:id="rId44"/>
    <p:sldId id="471" r:id="rId45"/>
    <p:sldId id="421" r:id="rId46"/>
    <p:sldId id="472" r:id="rId47"/>
    <p:sldId id="473" r:id="rId48"/>
    <p:sldId id="393" r:id="rId49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3606"/>
    <a:srgbClr val="F9F0AB"/>
    <a:srgbClr val="F9E6AB"/>
    <a:srgbClr val="F9FAAB"/>
    <a:srgbClr val="767691"/>
    <a:srgbClr val="7676AA"/>
    <a:srgbClr val="603A14"/>
    <a:srgbClr val="E85C0E"/>
    <a:srgbClr val="BAB398"/>
    <a:srgbClr val="ADA485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294" autoAdjust="0"/>
    <p:restoredTop sz="94660" autoAdjust="0"/>
  </p:normalViewPr>
  <p:slideViewPr>
    <p:cSldViewPr>
      <p:cViewPr varScale="1">
        <p:scale>
          <a:sx n="115" d="100"/>
          <a:sy n="115" d="100"/>
        </p:scale>
        <p:origin x="132" y="132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notesMaster" Target="notesMasters/notesMaster1.xml"/><Relationship Id="rId55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8" Type="http://schemas.openxmlformats.org/officeDocument/2006/relationships/slide" Target="slides/slide6.xml"/><Relationship Id="rId51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6/2/2015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jpeg>
</file>

<file path=ppt/media/image17.png>
</file>

<file path=ppt/media/image18.png>
</file>

<file path=ppt/media/image19.png>
</file>

<file path=ppt/media/image2.jpeg>
</file>

<file path=ppt/media/image20.jpeg>
</file>

<file path=ppt/media/image21.jpeg>
</file>

<file path=ppt/media/image22.jpeg>
</file>

<file path=ppt/media/image23.png>
</file>

<file path=ppt/media/image24.jpeg>
</file>

<file path=ppt/media/image25.jpeg>
</file>

<file path=ppt/media/image26.jpeg>
</file>

<file path=ppt/media/image27.jpeg>
</file>

<file path=ppt/media/image28.jpeg>
</file>

<file path=ppt/media/image29.png>
</file>

<file path=ppt/media/image3.png>
</file>

<file path=ppt/media/image30.png>
</file>

<file path=ppt/media/image31.jpeg>
</file>

<file path=ppt/media/image32.png>
</file>

<file path=ppt/media/image33.gif>
</file>

<file path=ppt/media/image34.jpe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jpe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6/2/2015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2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0141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215FDD2-1818-43CE-A213-56FED2E3AEEA}" type="slidenum">
              <a:rPr lang="en-US"/>
              <a:pPr/>
              <a:t>28</a:t>
            </a:fld>
            <a:r>
              <a:rPr lang="en-US" dirty="0"/>
              <a:t>##</a:t>
            </a:r>
          </a:p>
        </p:txBody>
      </p:sp>
      <p:sp>
        <p:nvSpPr>
          <p:cNvPr id="7188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ln/>
        </p:spPr>
      </p:sp>
      <p:sp>
        <p:nvSpPr>
          <p:cNvPr id="7188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9580813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65DC47F-C35E-4357-AA41-377C96F5E9D3}" type="slidenum">
              <a:rPr lang="en-US"/>
              <a:pPr/>
              <a:t>33</a:t>
            </a:fld>
            <a:r>
              <a:rPr lang="en-US" dirty="0"/>
              <a:t>##</a:t>
            </a:r>
          </a:p>
        </p:txBody>
      </p:sp>
      <p:sp>
        <p:nvSpPr>
          <p:cNvPr id="7270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ln/>
        </p:spPr>
      </p:sp>
      <p:sp>
        <p:nvSpPr>
          <p:cNvPr id="7270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3744322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89AD8F0-7A01-4E70-9A09-2EFF316EC88A}" type="slidenum">
              <a:rPr lang="en-US"/>
              <a:pPr/>
              <a:t>34</a:t>
            </a:fld>
            <a:r>
              <a:rPr lang="en-US" dirty="0"/>
              <a:t>##</a:t>
            </a:r>
          </a:p>
        </p:txBody>
      </p:sp>
      <p:sp>
        <p:nvSpPr>
          <p:cNvPr id="7915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ln/>
        </p:spPr>
      </p:sp>
      <p:sp>
        <p:nvSpPr>
          <p:cNvPr id="7915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1802925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C550AE5-9FCE-41F7-BDB9-D6439817E110}" type="slidenum">
              <a:rPr lang="en-US"/>
              <a:pPr/>
              <a:t>35</a:t>
            </a:fld>
            <a:r>
              <a:rPr lang="en-US" dirty="0"/>
              <a:t>##</a:t>
            </a:r>
          </a:p>
        </p:txBody>
      </p:sp>
      <p:sp>
        <p:nvSpPr>
          <p:cNvPr id="7925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ln/>
        </p:spPr>
      </p:sp>
      <p:sp>
        <p:nvSpPr>
          <p:cNvPr id="7925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5213618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6A1B4EA-601B-429D-95A9-7F588C2BE426}" type="slidenum">
              <a:rPr lang="en-US"/>
              <a:pPr/>
              <a:t>36</a:t>
            </a:fld>
            <a:r>
              <a:rPr lang="en-US" dirty="0"/>
              <a:t>##</a:t>
            </a:r>
          </a:p>
        </p:txBody>
      </p:sp>
      <p:sp>
        <p:nvSpPr>
          <p:cNvPr id="7936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ln/>
        </p:spPr>
      </p:sp>
      <p:sp>
        <p:nvSpPr>
          <p:cNvPr id="7936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5972966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4D8A304-500D-4357-9C1D-9E52C4ECCC95}" type="slidenum">
              <a:rPr lang="en-US"/>
              <a:pPr/>
              <a:t>37</a:t>
            </a:fld>
            <a:r>
              <a:rPr lang="en-US" dirty="0"/>
              <a:t>##</a:t>
            </a:r>
          </a:p>
        </p:txBody>
      </p:sp>
      <p:sp>
        <p:nvSpPr>
          <p:cNvPr id="794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ln/>
        </p:spPr>
      </p:sp>
      <p:sp>
        <p:nvSpPr>
          <p:cNvPr id="7946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60062171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80B3E7A-E98B-4D38-AE8C-939FEF501B4E}" type="slidenum">
              <a:rPr lang="en-US"/>
              <a:pPr/>
              <a:t>39</a:t>
            </a:fld>
            <a:r>
              <a:rPr lang="en-US" dirty="0"/>
              <a:t>##</a:t>
            </a:r>
          </a:p>
        </p:txBody>
      </p:sp>
      <p:sp>
        <p:nvSpPr>
          <p:cNvPr id="7352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ln/>
        </p:spPr>
      </p:sp>
      <p:sp>
        <p:nvSpPr>
          <p:cNvPr id="7352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110962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80B3E7A-E98B-4D38-AE8C-939FEF501B4E}" type="slidenum">
              <a:rPr lang="en-US"/>
              <a:pPr/>
              <a:t>40</a:t>
            </a:fld>
            <a:r>
              <a:rPr lang="en-US" dirty="0"/>
              <a:t>##</a:t>
            </a:r>
          </a:p>
        </p:txBody>
      </p:sp>
      <p:sp>
        <p:nvSpPr>
          <p:cNvPr id="7352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ln/>
        </p:spPr>
      </p:sp>
      <p:sp>
        <p:nvSpPr>
          <p:cNvPr id="7352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1234717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80B3E7A-E98B-4D38-AE8C-939FEF501B4E}" type="slidenum">
              <a:rPr lang="en-US"/>
              <a:pPr/>
              <a:t>43</a:t>
            </a:fld>
            <a:r>
              <a:rPr lang="en-US" dirty="0"/>
              <a:t>##</a:t>
            </a:r>
          </a:p>
        </p:txBody>
      </p:sp>
      <p:sp>
        <p:nvSpPr>
          <p:cNvPr id="7352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ln/>
        </p:spPr>
      </p:sp>
      <p:sp>
        <p:nvSpPr>
          <p:cNvPr id="7352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66602569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0301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75540960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99414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621368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7620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0546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0BF707A-3AAE-489F-80C7-76755F18ED8B}" type="slidenum">
              <a:rPr lang="en-US"/>
              <a:pPr/>
              <a:t>22</a:t>
            </a:fld>
            <a:r>
              <a:rPr lang="en-US" dirty="0"/>
              <a:t>##</a:t>
            </a:r>
          </a:p>
        </p:txBody>
      </p:sp>
      <p:sp>
        <p:nvSpPr>
          <p:cNvPr id="7106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ln/>
        </p:spPr>
      </p:sp>
      <p:sp>
        <p:nvSpPr>
          <p:cNvPr id="7106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5114801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DF04AFF-E404-4F0D-9931-CBDD0CDA50DB}" type="slidenum">
              <a:rPr lang="en-US"/>
              <a:pPr/>
              <a:t>23</a:t>
            </a:fld>
            <a:r>
              <a:rPr lang="en-US" dirty="0"/>
              <a:t>##</a:t>
            </a:r>
          </a:p>
        </p:txBody>
      </p:sp>
      <p:sp>
        <p:nvSpPr>
          <p:cNvPr id="7874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ln/>
        </p:spPr>
      </p:sp>
      <p:sp>
        <p:nvSpPr>
          <p:cNvPr id="7874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8778693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C0C8944-6399-4AD2-90E5-DBEA93284A1D}" type="slidenum">
              <a:rPr lang="en-US"/>
              <a:pPr/>
              <a:t>24</a:t>
            </a:fld>
            <a:r>
              <a:rPr lang="en-US" dirty="0"/>
              <a:t>##</a:t>
            </a:r>
          </a:p>
        </p:txBody>
      </p:sp>
      <p:sp>
        <p:nvSpPr>
          <p:cNvPr id="7884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ln/>
        </p:spPr>
      </p:sp>
      <p:sp>
        <p:nvSpPr>
          <p:cNvPr id="7884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8358519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4A98A71-A667-41D6-B75B-8587DF51869E}" type="slidenum">
              <a:rPr lang="en-US"/>
              <a:pPr/>
              <a:t>25</a:t>
            </a:fld>
            <a:r>
              <a:rPr lang="en-US" dirty="0"/>
              <a:t>##</a:t>
            </a:r>
          </a:p>
        </p:txBody>
      </p:sp>
      <p:sp>
        <p:nvSpPr>
          <p:cNvPr id="7895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ln/>
        </p:spPr>
      </p:sp>
      <p:sp>
        <p:nvSpPr>
          <p:cNvPr id="7895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6918248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22C2EF0-5730-497B-A4F1-6FAFE899E8A5}" type="slidenum">
              <a:rPr lang="en-US"/>
              <a:pPr/>
              <a:t>26</a:t>
            </a:fld>
            <a:r>
              <a:rPr lang="en-US" dirty="0"/>
              <a:t>##</a:t>
            </a:r>
          </a:p>
        </p:txBody>
      </p:sp>
      <p:sp>
        <p:nvSpPr>
          <p:cNvPr id="790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ln/>
        </p:spPr>
      </p:sp>
      <p:sp>
        <p:nvSpPr>
          <p:cNvPr id="790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265330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713D01B-CCB1-46BB-8F02-72B179FA1281}" type="slidenum">
              <a:rPr lang="en-US"/>
              <a:pPr/>
              <a:t>27</a:t>
            </a:fld>
            <a:r>
              <a:rPr lang="en-US" dirty="0"/>
              <a:t>##</a:t>
            </a:r>
          </a:p>
        </p:txBody>
      </p:sp>
      <p:sp>
        <p:nvSpPr>
          <p:cNvPr id="8017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ln/>
        </p:spPr>
      </p:sp>
      <p:sp>
        <p:nvSpPr>
          <p:cNvPr id="8017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9439195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6/2/2015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 userDrawn="1"/>
        </p:nvSpPr>
        <p:spPr>
          <a:xfrm rot="20967018">
            <a:off x="52437" y="3176455"/>
            <a:ext cx="7313295" cy="1261884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marL="0" lvl="0" indent="0" algn="ctr" ea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0000" b="1" kern="1200" noProof="0" dirty="0" smtClean="0">
                <a:solidFill>
                  <a:srgbClr val="F3BE60"/>
                </a:solidFill>
                <a:latin typeface="+mj-lt"/>
                <a:ea typeface="+mj-ea"/>
                <a:cs typeface="+mj-cs"/>
              </a:rPr>
              <a:t>Questions?</a:t>
            </a:r>
            <a:endParaRPr lang="en-US" sz="10000" b="1" spc="150" dirty="0">
              <a:ln w="11430"/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latin typeface="+mn-lt"/>
            </a:endParaRPr>
          </a:p>
        </p:txBody>
      </p:sp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 smtClean="0"/>
              <a:t>Course Web Site</a:t>
            </a:r>
            <a:endParaRPr lang="en-US" dirty="0"/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603A14"/>
                </a:solidFill>
              </a:rPr>
              <a:t>?</a:t>
            </a:r>
            <a:endParaRPr lang="en-US" sz="1800" b="1" dirty="0">
              <a:solidFill>
                <a:srgbClr val="603A14"/>
              </a:solidFill>
            </a:endParaRP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603A14"/>
                </a:solidFill>
              </a:rPr>
              <a:t>?</a:t>
            </a:r>
            <a:endParaRPr lang="en-US" sz="2400" b="1" dirty="0">
              <a:solidFill>
                <a:srgbClr val="603A14"/>
              </a:solidFill>
            </a:endParaRP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0316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6/2/2015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  <p:sldLayoutId id="2147483668" r:id="rId5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://softuni.bg/" TargetMode="External"/><Relationship Id="rId3" Type="http://schemas.openxmlformats.org/officeDocument/2006/relationships/hyperlink" Target="http://creativecommons.org/licenses/by-nc-sa/4.0/" TargetMode="External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eg"/><Relationship Id="rId5" Type="http://schemas.openxmlformats.org/officeDocument/2006/relationships/image" Target="../media/image3.png"/><Relationship Id="rId4" Type="http://schemas.openxmlformats.org/officeDocument/2006/relationships/image" Target="../media/image7.png"/><Relationship Id="rId9" Type="http://schemas.openxmlformats.org/officeDocument/2006/relationships/image" Target="../media/image10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hyperlink" Target="http://creativecommons.org/licenses/by-nc-sa/3.0/deed.en_US" TargetMode="External"/><Relationship Id="rId3" Type="http://schemas.openxmlformats.org/officeDocument/2006/relationships/hyperlink" Target="http://creativecommons.org/licenses/by-nc-sa/4.0/" TargetMode="External"/><Relationship Id="rId7" Type="http://schemas.openxmlformats.org/officeDocument/2006/relationships/hyperlink" Target="https://telerikacademy.com/Courses/Courses/Details/159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reativecommons.org/licenses/by-sa/4.0/" TargetMode="External"/><Relationship Id="rId5" Type="http://schemas.openxmlformats.org/officeDocument/2006/relationships/hyperlink" Target="http://www.introprogramming.info/english-intro-csharp-book/" TargetMode="External"/><Relationship Id="rId4" Type="http://schemas.openxmlformats.org/officeDocument/2006/relationships/image" Target="../media/image40.png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13" Type="http://schemas.openxmlformats.org/officeDocument/2006/relationships/hyperlink" Target="http://www.softwaregroup-bg.com/" TargetMode="External"/><Relationship Id="rId18" Type="http://schemas.openxmlformats.org/officeDocument/2006/relationships/image" Target="../media/image49.png"/><Relationship Id="rId3" Type="http://schemas.openxmlformats.org/officeDocument/2006/relationships/hyperlink" Target="http://www.vivacom.bg/" TargetMode="External"/><Relationship Id="rId7" Type="http://schemas.openxmlformats.org/officeDocument/2006/relationships/hyperlink" Target="http://www.sbtech.com/" TargetMode="External"/><Relationship Id="rId12" Type="http://schemas.openxmlformats.org/officeDocument/2006/relationships/image" Target="../media/image45.png"/><Relationship Id="rId17" Type="http://schemas.openxmlformats.org/officeDocument/2006/relationships/image" Target="../media/image48.png"/><Relationship Id="rId2" Type="http://schemas.openxmlformats.org/officeDocument/2006/relationships/notesSlide" Target="../notesSlides/notesSlide21.xml"/><Relationship Id="rId16" Type="http://schemas.openxmlformats.org/officeDocument/2006/relationships/image" Target="../media/image47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2.png"/><Relationship Id="rId11" Type="http://schemas.openxmlformats.org/officeDocument/2006/relationships/hyperlink" Target="http://smartit.bg/" TargetMode="External"/><Relationship Id="rId5" Type="http://schemas.openxmlformats.org/officeDocument/2006/relationships/hyperlink" Target="http://xs-software.com/" TargetMode="External"/><Relationship Id="rId15" Type="http://schemas.openxmlformats.org/officeDocument/2006/relationships/hyperlink" Target="http://www.superhosting.bg/" TargetMode="External"/><Relationship Id="rId10" Type="http://schemas.openxmlformats.org/officeDocument/2006/relationships/image" Target="../media/image44.png"/><Relationship Id="rId19" Type="http://schemas.openxmlformats.org/officeDocument/2006/relationships/hyperlink" Target="https://softuni.bg/courses/oop" TargetMode="External"/><Relationship Id="rId4" Type="http://schemas.openxmlformats.org/officeDocument/2006/relationships/image" Target="../media/image41.jpeg"/><Relationship Id="rId9" Type="http://schemas.openxmlformats.org/officeDocument/2006/relationships/hyperlink" Target="http://komfo.com/" TargetMode="External"/><Relationship Id="rId14" Type="http://schemas.openxmlformats.org/officeDocument/2006/relationships/image" Target="../media/image46.png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53.png"/><Relationship Id="rId3" Type="http://schemas.openxmlformats.org/officeDocument/2006/relationships/hyperlink" Target="http://softuni.org/" TargetMode="External"/><Relationship Id="rId7" Type="http://schemas.openxmlformats.org/officeDocument/2006/relationships/hyperlink" Target="http://forum.softuni.bg/" TargetMode="External"/><Relationship Id="rId12" Type="http://schemas.openxmlformats.org/officeDocument/2006/relationships/image" Target="../media/image5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www.youtube.com/SoftwareUniversity" TargetMode="External"/><Relationship Id="rId11" Type="http://schemas.openxmlformats.org/officeDocument/2006/relationships/image" Target="../media/image51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image" Target="../media/image50.png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://www.facebook.com/SoftwareUniversity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351212" y="762000"/>
            <a:ext cx="8215099" cy="1171552"/>
          </a:xfrm>
        </p:spPr>
        <p:txBody>
          <a:bodyPr>
            <a:normAutofit/>
          </a:bodyPr>
          <a:lstStyle/>
          <a:p>
            <a:r>
              <a:rPr lang="en-US" dirty="0"/>
              <a:t>Defining </a:t>
            </a:r>
            <a:r>
              <a:rPr lang="en-US" dirty="0" smtClean="0"/>
              <a:t>Classes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4183970" y="1915603"/>
            <a:ext cx="7382341" cy="1235936"/>
          </a:xfrm>
        </p:spPr>
        <p:txBody>
          <a:bodyPr>
            <a:normAutofit lnSpcReduction="10000"/>
          </a:bodyPr>
          <a:lstStyle/>
          <a:p>
            <a:pPr>
              <a:lnSpc>
                <a:spcPct val="110000"/>
              </a:lnSpc>
            </a:pPr>
            <a:r>
              <a:rPr lang="en-US" dirty="0"/>
              <a:t>Classes, Fields, Constructors, Methods, Properties</a:t>
            </a:r>
          </a:p>
        </p:txBody>
      </p:sp>
      <p:pic>
        <p:nvPicPr>
          <p:cNvPr id="1028" name="Picture 4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983" y="2972635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3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033" t="-11972" r="-4044" b="1048"/>
          <a:stretch/>
        </p:blipFill>
        <p:spPr bwMode="auto">
          <a:xfrm>
            <a:off x="825157" y="1887144"/>
            <a:ext cx="2172351" cy="79569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</p:spPr>
      </p:pic>
      <p:pic>
        <p:nvPicPr>
          <p:cNvPr id="4098" name="Picture 2" descr="C:\Documents\Courses\OOP\OOP Images\11467616406_812b2970d0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4736" y="3505200"/>
            <a:ext cx="5769887" cy="2669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C:\Documents\Courses\OOP\OOP Images\atom_wp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4176" y="3073903"/>
            <a:ext cx="1735177" cy="1490186"/>
          </a:xfrm>
          <a:prstGeom prst="rect">
            <a:avLst/>
          </a:prstGeom>
          <a:noFill/>
          <a:effectLst>
            <a:glow rad="63500">
              <a:schemeClr val="accent1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60412" y="4343400"/>
            <a:ext cx="3187613" cy="525135"/>
          </a:xfrm>
        </p:spPr>
        <p:txBody>
          <a:bodyPr/>
          <a:lstStyle/>
          <a:p>
            <a:r>
              <a:rPr lang="en-US" dirty="0" smtClean="0"/>
              <a:t>SoftUni Team</a:t>
            </a:r>
            <a:endParaRPr lang="en-US" dirty="0"/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60413" y="4813299"/>
            <a:ext cx="3187614" cy="444343"/>
          </a:xfrm>
        </p:spPr>
        <p:txBody>
          <a:bodyPr/>
          <a:lstStyle/>
          <a:p>
            <a:r>
              <a:rPr lang="en-US" dirty="0"/>
              <a:t>Technical </a:t>
            </a:r>
            <a:r>
              <a:rPr lang="en-US" dirty="0" smtClean="0"/>
              <a:t>Trainers</a:t>
            </a:r>
            <a:endParaRPr lang="en-US" dirty="0"/>
          </a:p>
        </p:txBody>
      </p:sp>
      <p:sp>
        <p:nvSpPr>
          <p:cNvPr id="20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760412" y="5257800"/>
            <a:ext cx="3187613" cy="363552"/>
          </a:xfrm>
        </p:spPr>
        <p:txBody>
          <a:bodyPr/>
          <a:lstStyle/>
          <a:p>
            <a:r>
              <a:rPr lang="en-US" dirty="0"/>
              <a:t>Software </a:t>
            </a:r>
            <a:r>
              <a:rPr lang="en-US" dirty="0" smtClean="0"/>
              <a:t>University</a:t>
            </a:r>
            <a:endParaRPr lang="en-US" dirty="0"/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760412" y="5598962"/>
            <a:ext cx="3187613" cy="331235"/>
          </a:xfrm>
        </p:spPr>
        <p:txBody>
          <a:bodyPr/>
          <a:lstStyle/>
          <a:p>
            <a:r>
              <a:rPr lang="en-US" dirty="0">
                <a:hlinkClick r:id="rId8"/>
              </a:rPr>
              <a:t>http://</a:t>
            </a:r>
            <a:r>
              <a:rPr lang="en-US" dirty="0" smtClean="0">
                <a:hlinkClick r:id="rId8"/>
              </a:rPr>
              <a:t>softuni.bg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427412" y="3833192"/>
            <a:ext cx="2152473" cy="236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4073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Fields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Fields</a:t>
            </a:r>
            <a:r>
              <a:rPr lang="en-US" dirty="0" smtClean="0"/>
              <a:t> are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data members </a:t>
            </a:r>
            <a:r>
              <a:rPr lang="en-US" dirty="0" smtClean="0"/>
              <a:t>defined inside a class</a:t>
            </a:r>
          </a:p>
          <a:p>
            <a:pPr lvl="1"/>
            <a:r>
              <a:rPr lang="en-US" dirty="0" smtClean="0"/>
              <a:t>Fields hold the internal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object state</a:t>
            </a:r>
          </a:p>
          <a:p>
            <a:pPr lvl="1"/>
            <a:r>
              <a:rPr lang="en-US" dirty="0" smtClean="0"/>
              <a:t>Can be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smtClean="0"/>
              <a:t>or per instance</a:t>
            </a:r>
          </a:p>
          <a:p>
            <a:pPr lvl="1"/>
            <a:r>
              <a:rPr lang="en-US" dirty="0" smtClean="0"/>
              <a:t>Can be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smtClean="0"/>
              <a:t>/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smtClean="0"/>
              <a:t>/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protected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smtClean="0"/>
              <a:t>/ …</a:t>
            </a:r>
            <a:endParaRPr lang="en-US" dirty="0"/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989012" y="3938587"/>
            <a:ext cx="10363200" cy="246221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 Dog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private string name;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private string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breed;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private int age;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protected Color color;</a:t>
            </a:r>
            <a:endParaRPr lang="en-US" sz="2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7" name="AutoShape 5"/>
          <p:cNvSpPr>
            <a:spLocks noChangeArrowheads="1"/>
          </p:cNvSpPr>
          <p:nvPr/>
        </p:nvSpPr>
        <p:spPr bwMode="auto">
          <a:xfrm>
            <a:off x="5789612" y="4122439"/>
            <a:ext cx="2286000" cy="953453"/>
          </a:xfrm>
          <a:prstGeom prst="wedgeRoundRectCallout">
            <a:avLst>
              <a:gd name="adj1" fmla="val -84583"/>
              <a:gd name="adj2" fmla="val 56004"/>
              <a:gd name="adj3" fmla="val 16667"/>
            </a:avLst>
          </a:prstGeom>
          <a:solidFill>
            <a:srgbClr val="663606"/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pPr algn="ctr" eaLnBrk="0" hangingPunct="0">
              <a:lnSpc>
                <a:spcPts val="3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Consolas" pitchFamily="49" charset="0"/>
              </a:rPr>
              <a:t>Field declarations</a:t>
            </a:r>
            <a:endParaRPr lang="bg-BG" sz="2800" b="1" noProof="1" smtClean="0">
              <a:solidFill>
                <a:srgbClr val="F7FFE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1239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Constant Fields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Constant fields </a:t>
            </a:r>
            <a:r>
              <a:rPr lang="en-US" dirty="0" smtClean="0"/>
              <a:t>are of two types: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Compile-time constants –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Replaced by their value during the compilation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Runtime constants –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readonly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Assigned once only at object creation</a:t>
            </a:r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912814" y="4539496"/>
            <a:ext cx="10363198" cy="178510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 Math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public </a:t>
            </a:r>
            <a:r>
              <a:rPr lang="en-US" sz="2200" b="1" noProof="1" smtClean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const</a:t>
            </a:r>
            <a:r>
              <a:rPr lang="en-US" sz="2200" b="1" noProof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float PI = 3.14159;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public </a:t>
            </a:r>
            <a:r>
              <a:rPr lang="en-US" sz="2200" b="1" noProof="1" smtClean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readonly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Color = Color.FromRGBA(25, 33, 74, 128);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696116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Constant Fields – Example</a:t>
            </a:r>
            <a:endParaRPr lang="en-US" dirty="0"/>
          </a:p>
        </p:txBody>
      </p:sp>
      <p:sp>
        <p:nvSpPr>
          <p:cNvPr id="7" name="Rectangle 3"/>
          <p:cNvSpPr>
            <a:spLocks noChangeArrowheads="1"/>
          </p:cNvSpPr>
          <p:nvPr/>
        </p:nvSpPr>
        <p:spPr bwMode="auto">
          <a:xfrm>
            <a:off x="692150" y="1028611"/>
            <a:ext cx="10736262" cy="552458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</a:t>
            </a:r>
            <a:r>
              <a:rPr lang="en-US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</a:t>
            </a:r>
            <a:r>
              <a:rPr lang="en-US" sz="19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Constants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public </a:t>
            </a:r>
            <a:r>
              <a:rPr lang="en-US" sz="19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const</a:t>
            </a:r>
            <a:r>
              <a:rPr lang="en-US" sz="19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double PI = 3.1415926535897932385;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public </a:t>
            </a:r>
            <a:r>
              <a:rPr lang="en-US" sz="19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readonly</a:t>
            </a:r>
            <a:r>
              <a:rPr lang="en-US" sz="19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double </a:t>
            </a:r>
            <a:r>
              <a:rPr lang="en-US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Size</a:t>
            </a:r>
            <a:r>
              <a:rPr lang="en-US" sz="19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public </a:t>
            </a:r>
            <a:r>
              <a:rPr lang="en-US" sz="19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Constants</a:t>
            </a:r>
            <a:r>
              <a:rPr lang="en-US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(int </a:t>
            </a:r>
            <a:r>
              <a:rPr lang="en-US" sz="19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size)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{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this.Size </a:t>
            </a:r>
            <a:r>
              <a:rPr lang="en-US" sz="19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size; // Cannot be further modified!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static </a:t>
            </a:r>
            <a:r>
              <a:rPr lang="en-US" sz="19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void Main()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{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</a:t>
            </a:r>
            <a:r>
              <a:rPr lang="en-US" sz="19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Constants</a:t>
            </a:r>
            <a:r>
              <a:rPr lang="en-US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.PI</a:t>
            </a:r>
            <a:r>
              <a:rPr lang="en-US" sz="19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9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Constants</a:t>
            </a:r>
            <a:r>
              <a:rPr lang="en-US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c = </a:t>
            </a:r>
            <a:r>
              <a:rPr lang="en-US" sz="19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new Constants</a:t>
            </a:r>
            <a:r>
              <a:rPr lang="en-US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(5</a:t>
            </a:r>
            <a:r>
              <a:rPr lang="en-US" sz="19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Console.WriteLine(c.Size</a:t>
            </a:r>
            <a:r>
              <a:rPr lang="en-US" sz="19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c.Size </a:t>
            </a:r>
            <a:r>
              <a:rPr lang="en-US" sz="19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10</a:t>
            </a:r>
            <a:r>
              <a:rPr lang="en-US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// Compilation error: readonly field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Console.WriteLine(Constants.Size); // Compilation error: non-static field</a:t>
            </a:r>
            <a:endParaRPr lang="en-US" sz="19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  <a:endParaRPr lang="en-US" sz="19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266200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598612" y="4834376"/>
            <a:ext cx="8938472" cy="820600"/>
          </a:xfrm>
        </p:spPr>
        <p:txBody>
          <a:bodyPr/>
          <a:lstStyle/>
          <a:p>
            <a:r>
              <a:rPr lang="en-US" dirty="0" smtClean="0"/>
              <a:t>Access Modifiers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783484" y="5636344"/>
            <a:ext cx="10568728" cy="719034"/>
          </a:xfrm>
        </p:spPr>
        <p:txBody>
          <a:bodyPr/>
          <a:lstStyle/>
          <a:p>
            <a:r>
              <a:rPr lang="en-US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dirty="0" smtClean="0"/>
              <a:t>, </a:t>
            </a:r>
            <a:r>
              <a:rPr lang="en-US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en-US" dirty="0" smtClean="0"/>
              <a:t>, </a:t>
            </a:r>
            <a:r>
              <a:rPr lang="en-US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protected</a:t>
            </a:r>
            <a:r>
              <a:rPr lang="en-US" dirty="0" smtClean="0"/>
              <a:t>, </a:t>
            </a:r>
            <a:r>
              <a:rPr lang="en-US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internal</a:t>
            </a:r>
            <a:endParaRPr lang="en-US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2051" name="Picture 3" descr="C:\Documents\Courses\OOP\OOP Images\access-denie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1212" y="1295400"/>
            <a:ext cx="5334000" cy="2999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C:\Documents\Courses\OOP\OOP Images\fingerprint-scanner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6012" y="3247884"/>
            <a:ext cx="1447800" cy="1453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2341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Access Modifiers</a:t>
            </a:r>
            <a:endParaRPr lang="en-US" dirty="0"/>
          </a:p>
        </p:txBody>
      </p:sp>
      <p:sp>
        <p:nvSpPr>
          <p:cNvPr id="5" name="Content Placeholder 7"/>
          <p:cNvSpPr>
            <a:spLocks noGrp="1"/>
          </p:cNvSpPr>
          <p:nvPr>
            <p:ph idx="1"/>
          </p:nvPr>
        </p:nvSpPr>
        <p:spPr>
          <a:xfrm>
            <a:off x="228600" y="990600"/>
            <a:ext cx="11766634" cy="5715000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Class members can have access modifiers</a:t>
            </a:r>
          </a:p>
          <a:p>
            <a:pPr lvl="1"/>
            <a:r>
              <a:rPr lang="en-US" dirty="0" smtClean="0"/>
              <a:t>Used to restrict the access from the other classes</a:t>
            </a:r>
          </a:p>
          <a:p>
            <a:pPr lvl="1"/>
            <a:r>
              <a:rPr lang="en-US" dirty="0" smtClean="0"/>
              <a:t>Supports the OOP principle "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encapsulation</a:t>
            </a:r>
            <a:r>
              <a:rPr lang="en-US" dirty="0" smtClean="0"/>
              <a:t>"</a:t>
            </a:r>
            <a:endParaRPr lang="en-US" dirty="0" smtClean="0">
              <a:solidFill>
                <a:schemeClr val="accent5">
                  <a:lumMod val="20000"/>
                  <a:lumOff val="80000"/>
                </a:schemeClr>
              </a:solidFill>
            </a:endParaRPr>
          </a:p>
          <a:p>
            <a:r>
              <a:rPr lang="en-US" dirty="0" smtClean="0"/>
              <a:t>Class members can be:</a:t>
            </a:r>
          </a:p>
          <a:p>
            <a:pPr lvl="1"/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public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smtClean="0"/>
              <a:t>– accessible from any class</a:t>
            </a:r>
          </a:p>
          <a:p>
            <a:pPr lvl="1"/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protected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smtClean="0"/>
              <a:t>– accessible from the class itself and all its descendants</a:t>
            </a:r>
          </a:p>
          <a:p>
            <a:pPr lvl="1"/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private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smtClean="0"/>
              <a:t>– accessible from the class itself only</a:t>
            </a:r>
          </a:p>
          <a:p>
            <a:pPr lvl="1"/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internal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(default</a:t>
            </a:r>
            <a:r>
              <a:rPr lang="en-US" dirty="0" smtClean="0"/>
              <a:t>) – accessible from the current assembly, i.e. the current Visual Studio 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200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The keyword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this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3200" dirty="0" smtClean="0"/>
              <a:t>points </a:t>
            </a:r>
            <a:r>
              <a:rPr lang="en-US" sz="3200" dirty="0"/>
              <a:t>to the current instance of the class</a:t>
            </a:r>
          </a:p>
          <a:p>
            <a:r>
              <a:rPr lang="en-US" sz="3200" dirty="0"/>
              <a:t>Example</a:t>
            </a:r>
            <a:r>
              <a:rPr lang="en-US" sz="3200" dirty="0" smtClean="0"/>
              <a:t>:</a:t>
            </a: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"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dirty="0" smtClean="0"/>
              <a:t>" Keyword</a:t>
            </a:r>
            <a:endParaRPr lang="en-US" dirty="0"/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1071562" y="2615148"/>
            <a:ext cx="10052050" cy="378565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 Dog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private string name;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public void PrintName()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{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Console.WriteLine(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.name);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// The same like Console.WriteLine(name);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}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rot="16200000" flipV="1">
            <a:off x="4840424" y="3950805"/>
            <a:ext cx="1219200" cy="533400"/>
          </a:xfrm>
          <a:prstGeom prst="curvedConnector3">
            <a:avLst>
              <a:gd name="adj1" fmla="val 100000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6200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5562600"/>
            <a:ext cx="8938472" cy="820600"/>
          </a:xfrm>
        </p:spPr>
        <p:txBody>
          <a:bodyPr/>
          <a:lstStyle/>
          <a:p>
            <a:r>
              <a:rPr lang="en-US" smtClean="0"/>
              <a:t>Exercise </a:t>
            </a:r>
            <a:r>
              <a:rPr lang="en-US" dirty="0" smtClean="0"/>
              <a:t>in Class</a:t>
            </a:r>
            <a:endParaRPr lang="en-US" dirty="0"/>
          </a:p>
        </p:txBody>
      </p:sp>
      <p:pic>
        <p:nvPicPr>
          <p:cNvPr id="1028" name="Picture 4" descr="https://lh5.googleusercontent.com/-hEKQOWAu9VU/U4Ru_nV7_PI/AAAAAAAAIH8/EwutAZyzJA8/w1044-h587-no/DSC0668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7484" y="1143000"/>
            <a:ext cx="7215928" cy="4057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0824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46212" y="5275400"/>
            <a:ext cx="8938472" cy="820600"/>
          </a:xfrm>
        </p:spPr>
        <p:txBody>
          <a:bodyPr/>
          <a:lstStyle/>
          <a:p>
            <a:r>
              <a:rPr lang="en-US" dirty="0" smtClean="0"/>
              <a:t>Using Classes and Objects</a:t>
            </a:r>
            <a:endParaRPr lang="en-US" dirty="0"/>
          </a:p>
        </p:txBody>
      </p:sp>
      <p:pic>
        <p:nvPicPr>
          <p:cNvPr id="4099" name="Picture 3" descr="C:\Documents\Courses\OOP\OOP Images\ListViewCod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9612" y="1295400"/>
            <a:ext cx="3352800" cy="3695041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C:\Documents\Courses\OOP\OOP Images\UI-CHARACTERCREATE-CLASSES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8412" y="1981200"/>
            <a:ext cx="2868612" cy="2868612"/>
          </a:xfrm>
          <a:prstGeom prst="rect">
            <a:avLst/>
          </a:prstGeom>
          <a:noFill/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054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Use Classes (Non-Static)?</a:t>
            </a:r>
            <a:endParaRPr lang="en-US" dirty="0"/>
          </a:p>
        </p:txBody>
      </p:sp>
      <p:sp>
        <p:nvSpPr>
          <p:cNvPr id="5" name="Rectangle 3"/>
          <p:cNvSpPr>
            <a:spLocks noGrp="1" noChangeArrowheads="1"/>
          </p:cNvSpPr>
          <p:nvPr>
            <p:ph idx="1"/>
          </p:nvPr>
        </p:nvSpPr>
        <p:spPr>
          <a:xfrm>
            <a:off x="228600" y="1143000"/>
            <a:ext cx="8686800" cy="5486400"/>
          </a:xfrm>
        </p:spPr>
        <p:txBody>
          <a:bodyPr/>
          <a:lstStyle/>
          <a:p>
            <a:pPr marL="452438" indent="-452438">
              <a:lnSpc>
                <a:spcPct val="100000"/>
              </a:lnSpc>
              <a:spcBef>
                <a:spcPts val="900"/>
              </a:spcBef>
              <a:buFontTx/>
              <a:buAutoNum type="arabicPeriod"/>
              <a:tabLst/>
            </a:pPr>
            <a:r>
              <a:rPr lang="en-US" dirty="0"/>
              <a:t>Create </a:t>
            </a:r>
            <a:r>
              <a:rPr lang="en-US" dirty="0" smtClean="0"/>
              <a:t>an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instance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marL="803275" lvl="1" indent="-350838">
              <a:lnSpc>
                <a:spcPct val="100000"/>
              </a:lnSpc>
              <a:spcBef>
                <a:spcPts val="900"/>
              </a:spcBef>
            </a:pPr>
            <a:r>
              <a:rPr lang="en-US" dirty="0"/>
              <a:t>Initialize </a:t>
            </a:r>
            <a:r>
              <a:rPr lang="en-US" dirty="0" smtClean="0"/>
              <a:t>its properties / fields</a:t>
            </a:r>
            <a:endParaRPr lang="en-US" dirty="0"/>
          </a:p>
          <a:p>
            <a:pPr marL="452438" indent="-452438">
              <a:lnSpc>
                <a:spcPct val="100000"/>
              </a:lnSpc>
              <a:spcBef>
                <a:spcPts val="900"/>
              </a:spcBef>
              <a:buFontTx/>
              <a:buAutoNum type="arabicPeriod"/>
              <a:tabLst/>
            </a:pPr>
            <a:r>
              <a:rPr lang="en-US" dirty="0"/>
              <a:t>Manipulate </a:t>
            </a:r>
            <a:r>
              <a:rPr lang="en-US" dirty="0" smtClean="0"/>
              <a:t>the instance</a:t>
            </a:r>
            <a:endParaRPr lang="en-US" dirty="0"/>
          </a:p>
          <a:p>
            <a:pPr marL="803275" lvl="1" indent="-350838">
              <a:lnSpc>
                <a:spcPct val="100000"/>
              </a:lnSpc>
              <a:spcBef>
                <a:spcPts val="900"/>
              </a:spcBef>
            </a:pPr>
            <a:r>
              <a:rPr lang="en-US" dirty="0" smtClean="0"/>
              <a:t>Read / modify its properties</a:t>
            </a:r>
            <a:endParaRPr lang="en-US" dirty="0"/>
          </a:p>
          <a:p>
            <a:pPr marL="803275" lvl="1" indent="-350838">
              <a:lnSpc>
                <a:spcPct val="100000"/>
              </a:lnSpc>
              <a:spcBef>
                <a:spcPts val="900"/>
              </a:spcBef>
            </a:pPr>
            <a:r>
              <a:rPr lang="en-US" dirty="0" smtClean="0"/>
              <a:t>Invoke methods</a:t>
            </a:r>
            <a:endParaRPr lang="en-US" dirty="0"/>
          </a:p>
          <a:p>
            <a:pPr marL="803275" lvl="1" indent="-350838">
              <a:lnSpc>
                <a:spcPct val="100000"/>
              </a:lnSpc>
              <a:spcBef>
                <a:spcPts val="900"/>
              </a:spcBef>
            </a:pPr>
            <a:r>
              <a:rPr lang="en-US" dirty="0"/>
              <a:t>Handle events</a:t>
            </a:r>
          </a:p>
          <a:p>
            <a:pPr marL="452438" indent="-452438">
              <a:lnSpc>
                <a:spcPct val="100000"/>
              </a:lnSpc>
              <a:spcBef>
                <a:spcPts val="900"/>
              </a:spcBef>
              <a:buFontTx/>
              <a:buAutoNum type="arabicPeriod"/>
              <a:tabLst/>
            </a:pPr>
            <a:r>
              <a:rPr lang="en-US" dirty="0"/>
              <a:t>Release </a:t>
            </a:r>
            <a:r>
              <a:rPr lang="en-US" dirty="0" smtClean="0"/>
              <a:t>the occupied resources</a:t>
            </a:r>
          </a:p>
          <a:p>
            <a:pPr marL="803275" lvl="1" indent="-350838">
              <a:lnSpc>
                <a:spcPct val="100000"/>
              </a:lnSpc>
              <a:spcBef>
                <a:spcPts val="900"/>
              </a:spcBef>
              <a:buSzPct val="70000"/>
            </a:pPr>
            <a:r>
              <a:rPr lang="en-US" dirty="0" smtClean="0"/>
              <a:t>Performed automatically in most cases</a:t>
            </a:r>
            <a:endParaRPr lang="en-US" dirty="0"/>
          </a:p>
        </p:txBody>
      </p:sp>
      <p:pic>
        <p:nvPicPr>
          <p:cNvPr id="6" name="Picture 2" descr="http://www.irrlicht3d.org/images/uml3d.jp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2212" y="1295400"/>
            <a:ext cx="2286000" cy="157162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Picture 2" descr="http://gvsr.polytech.univ-nantes.fr/GVSR/illustration?key=wilmascope"/>
          <p:cNvPicPr>
            <a:picLocks noChangeAspect="1" noChangeArrowheads="1"/>
          </p:cNvPicPr>
          <p:nvPr/>
        </p:nvPicPr>
        <p:blipFill>
          <a:blip r:embed="rId3" cstate="screen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1812" y="3733800"/>
            <a:ext cx="2221309" cy="22098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266200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Dog Meeting – Example</a:t>
            </a:r>
            <a:endParaRPr lang="en-US" dirty="0"/>
          </a:p>
        </p:txBody>
      </p:sp>
      <p:sp>
        <p:nvSpPr>
          <p:cNvPr id="5" name="Rectangle 3"/>
          <p:cNvSpPr>
            <a:spLocks noGrp="1" noChangeArrowheads="1"/>
          </p:cNvSpPr>
          <p:nvPr>
            <p:ph idx="1"/>
          </p:nvPr>
        </p:nvSpPr>
        <p:spPr>
          <a:xfrm>
            <a:off x="760414" y="1075940"/>
            <a:ext cx="10667998" cy="5477260"/>
          </a:xfr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FontTx/>
              <a:buNone/>
            </a:pPr>
            <a:r>
              <a:rPr lang="en-US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Main()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FontTx/>
              <a:buNone/>
            </a:pPr>
            <a:r>
              <a:rPr lang="en-US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FontTx/>
              <a:buNone/>
            </a:pPr>
            <a:r>
              <a:rPr lang="en-US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Console.Write("Enter first dog's name: ");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FontTx/>
              <a:buNone/>
            </a:pPr>
            <a:r>
              <a:rPr lang="en-US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string dogName = Console.ReadLine();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FontTx/>
              <a:buNone/>
            </a:pPr>
            <a:r>
              <a:rPr lang="en-US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Console.Write("Enter first dog's breed: ");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FontTx/>
              <a:buNone/>
            </a:pPr>
            <a:r>
              <a:rPr lang="en-US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string dogBreed = Console.ReadLine();</a:t>
            </a:r>
          </a:p>
          <a:p>
            <a:pPr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FontTx/>
              <a:buNone/>
            </a:pPr>
            <a:r>
              <a:rPr lang="en-US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// Use the Dog constructor to assign name and breed</a:t>
            </a:r>
          </a:p>
          <a:p>
            <a:pPr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FontTx/>
              <a:buNone/>
            </a:pPr>
            <a:r>
              <a:rPr lang="en-US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Dog firstDog = </a:t>
            </a:r>
            <a:r>
              <a:rPr lang="en-US" altLang="ko-KR" sz="22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new Dog</a:t>
            </a:r>
            <a:r>
              <a:rPr lang="en-US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(dogName, dogBreed);</a:t>
            </a:r>
          </a:p>
          <a:p>
            <a:pPr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FontTx/>
              <a:buNone/>
            </a:pPr>
            <a:r>
              <a:rPr lang="en-US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</a:t>
            </a:r>
            <a:r>
              <a:rPr lang="en-US" altLang="ko-KR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</a:t>
            </a:r>
            <a:r>
              <a:rPr lang="en-US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Use Dog's parameterless constructor</a:t>
            </a:r>
            <a:endParaRPr lang="en-US" altLang="ko-KR" sz="2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FontTx/>
              <a:buNone/>
            </a:pPr>
            <a:r>
              <a:rPr lang="en-US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</a:t>
            </a:r>
            <a:r>
              <a:rPr lang="en-US" altLang="ko-KR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Dog secondDog = </a:t>
            </a:r>
            <a:r>
              <a:rPr lang="en-US" altLang="ko-KR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new Dog</a:t>
            </a:r>
            <a:r>
              <a:rPr lang="en-US" altLang="ko-KR" sz="22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</a:t>
            </a:r>
            <a:r>
              <a:rPr lang="en-US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FontTx/>
              <a:buNone/>
            </a:pPr>
            <a:r>
              <a:rPr lang="en-US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</a:t>
            </a:r>
            <a:r>
              <a:rPr lang="en-US" altLang="ko-KR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</a:t>
            </a:r>
            <a:r>
              <a:rPr lang="en-US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Use </a:t>
            </a:r>
            <a:r>
              <a:rPr lang="en-US" altLang="ko-KR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properties to </a:t>
            </a:r>
            <a:r>
              <a:rPr lang="en-US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assign name </a:t>
            </a:r>
            <a:r>
              <a:rPr lang="en-US" altLang="ko-KR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and </a:t>
            </a:r>
            <a:r>
              <a:rPr lang="en-US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breed</a:t>
            </a:r>
          </a:p>
          <a:p>
            <a:pPr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FontTx/>
              <a:buNone/>
            </a:pPr>
            <a:r>
              <a:rPr lang="en-US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Console.Write("Enter second dog's name: ");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FontTx/>
              <a:buNone/>
            </a:pPr>
            <a:r>
              <a:rPr lang="en-US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secondDog</a:t>
            </a:r>
            <a:r>
              <a:rPr lang="en-US" altLang="ko-KR" sz="22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.Name</a:t>
            </a:r>
            <a:r>
              <a:rPr lang="en-US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= Console.ReadLine(); 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FontTx/>
              <a:buNone/>
            </a:pPr>
            <a:r>
              <a:rPr lang="en-US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Console.Write("Enter second dog's breed: ");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FontTx/>
              <a:buNone/>
            </a:pPr>
            <a:r>
              <a:rPr lang="en-US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secondDog</a:t>
            </a:r>
            <a:r>
              <a:rPr lang="en-US" altLang="ko-KR" sz="22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.Breed</a:t>
            </a:r>
            <a:r>
              <a:rPr lang="en-US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= Console.ReadLine();    </a:t>
            </a:r>
            <a:r>
              <a:rPr lang="en-US" sz="2200" i="1" noProof="1" smtClean="0">
                <a:solidFill>
                  <a:schemeClr val="tx1">
                    <a:lumMod val="40000"/>
                    <a:lumOff val="60000"/>
                  </a:schemeClr>
                </a:solidFill>
                <a:latin typeface="Consolas" pitchFamily="49" charset="0"/>
                <a:cs typeface="Consolas" pitchFamily="49" charset="0"/>
              </a:rPr>
              <a:t>(the example continues)</a:t>
            </a:r>
            <a:endParaRPr lang="en-US" sz="2200" noProof="1" smtClean="0">
              <a:solidFill>
                <a:srgbClr val="8CF4F2"/>
              </a:solidFill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6200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Table of Contents</a:t>
            </a:r>
            <a:endParaRPr lang="bg-BG" dirty="0"/>
          </a:p>
        </p:txBody>
      </p:sp>
      <p:sp>
        <p:nvSpPr>
          <p:cNvPr id="444419" name="Rectangle 3"/>
          <p:cNvSpPr>
            <a:spLocks noGrp="1" noChangeArrowheads="1"/>
          </p:cNvSpPr>
          <p:nvPr>
            <p:ph idx="4294967295"/>
          </p:nvPr>
        </p:nvSpPr>
        <p:spPr>
          <a:xfrm>
            <a:off x="190413" y="1191467"/>
            <a:ext cx="11804822" cy="5530010"/>
          </a:xfrm>
        </p:spPr>
        <p:txBody>
          <a:bodyPr>
            <a:normAutofit/>
          </a:bodyPr>
          <a:lstStyle/>
          <a:p>
            <a:pPr marL="442913" indent="-442913">
              <a:lnSpc>
                <a:spcPct val="100000"/>
              </a:lnSpc>
              <a:spcBef>
                <a:spcPts val="500"/>
              </a:spcBef>
              <a:buFontTx/>
              <a:buAutoNum type="arabicPeriod"/>
            </a:pPr>
            <a:r>
              <a:rPr lang="en-US" dirty="0"/>
              <a:t>Defining Simple Classes</a:t>
            </a:r>
          </a:p>
          <a:p>
            <a:pPr marL="442913" indent="-442913">
              <a:lnSpc>
                <a:spcPct val="100000"/>
              </a:lnSpc>
              <a:spcBef>
                <a:spcPts val="500"/>
              </a:spcBef>
              <a:buFontTx/>
              <a:buAutoNum type="arabicPeriod"/>
            </a:pPr>
            <a:r>
              <a:rPr lang="en-US" dirty="0"/>
              <a:t>Fields</a:t>
            </a:r>
          </a:p>
          <a:p>
            <a:pPr marL="442913" indent="-442913">
              <a:lnSpc>
                <a:spcPct val="100000"/>
              </a:lnSpc>
              <a:spcBef>
                <a:spcPts val="500"/>
              </a:spcBef>
              <a:buFontTx/>
              <a:buAutoNum type="arabicPeriod"/>
            </a:pPr>
            <a:r>
              <a:rPr lang="en-US" dirty="0"/>
              <a:t>Access Modifiers</a:t>
            </a:r>
          </a:p>
          <a:p>
            <a:pPr marL="442913" indent="-442913">
              <a:lnSpc>
                <a:spcPct val="100000"/>
              </a:lnSpc>
              <a:spcBef>
                <a:spcPts val="500"/>
              </a:spcBef>
              <a:buFontTx/>
              <a:buAutoNum type="arabicPeriod"/>
            </a:pPr>
            <a:r>
              <a:rPr lang="en-US" dirty="0"/>
              <a:t>Using Classes and Objects</a:t>
            </a:r>
          </a:p>
          <a:p>
            <a:pPr marL="442913" indent="-442913">
              <a:lnSpc>
                <a:spcPct val="100000"/>
              </a:lnSpc>
              <a:spcBef>
                <a:spcPts val="500"/>
              </a:spcBef>
              <a:buFontTx/>
              <a:buAutoNum type="arabicPeriod"/>
            </a:pPr>
            <a:r>
              <a:rPr lang="en-US" dirty="0"/>
              <a:t>Constructors</a:t>
            </a:r>
          </a:p>
          <a:p>
            <a:pPr marL="442913" indent="-442913">
              <a:lnSpc>
                <a:spcPct val="100000"/>
              </a:lnSpc>
              <a:spcBef>
                <a:spcPts val="500"/>
              </a:spcBef>
              <a:buFontTx/>
              <a:buAutoNum type="arabicPeriod"/>
            </a:pPr>
            <a:r>
              <a:rPr lang="en-US" dirty="0"/>
              <a:t>Methods</a:t>
            </a:r>
          </a:p>
          <a:p>
            <a:pPr marL="442913" indent="-442913">
              <a:lnSpc>
                <a:spcPct val="100000"/>
              </a:lnSpc>
              <a:spcBef>
                <a:spcPts val="500"/>
              </a:spcBef>
              <a:buFontTx/>
              <a:buAutoNum type="arabicPeriod"/>
            </a:pPr>
            <a:r>
              <a:rPr lang="en-US" dirty="0" smtClean="0"/>
              <a:t>Properties</a:t>
            </a:r>
          </a:p>
          <a:p>
            <a:pPr marL="442913" indent="-442913">
              <a:lnSpc>
                <a:spcPct val="100000"/>
              </a:lnSpc>
              <a:spcBef>
                <a:spcPts val="500"/>
              </a:spcBef>
              <a:buFontTx/>
              <a:buAutoNum type="arabicPeriod"/>
            </a:pPr>
            <a:r>
              <a:rPr lang="en-US" dirty="0" smtClean="0"/>
              <a:t>Keeping </a:t>
            </a:r>
            <a:r>
              <a:rPr lang="en-US" dirty="0"/>
              <a:t>the Object State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026" name="Picture 2" descr="http://www.graphicsfuel.com/wp-content/uploads/2012/07/books-icon-51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5067" y="2880748"/>
            <a:ext cx="3660614" cy="3660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C:\Documents\Courses\OOP\OOP Images\atom_wp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076886">
            <a:off x="6249813" y="785664"/>
            <a:ext cx="2256102" cy="2026855"/>
          </a:xfrm>
          <a:prstGeom prst="rect">
            <a:avLst/>
          </a:prstGeom>
          <a:noFill/>
          <a:effectLst>
            <a:glow rad="63500">
              <a:schemeClr val="accent1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8683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Dog Meeting – Example (2)</a:t>
            </a:r>
            <a:endParaRPr lang="en-US" dirty="0"/>
          </a:p>
        </p:txBody>
      </p:sp>
      <p:sp>
        <p:nvSpPr>
          <p:cNvPr id="5" name="Rectangle 3"/>
          <p:cNvSpPr>
            <a:spLocks noGrp="1" noChangeArrowheads="1"/>
          </p:cNvSpPr>
          <p:nvPr>
            <p:ph idx="1"/>
          </p:nvPr>
        </p:nvSpPr>
        <p:spPr>
          <a:xfrm>
            <a:off x="760414" y="1676400"/>
            <a:ext cx="10667998" cy="4135354"/>
          </a:xfr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FontTx/>
              <a:buNone/>
            </a:pPr>
            <a:r>
              <a:rPr lang="en-US" altLang="ko-KR" sz="2200" noProof="1" smtClean="0">
                <a:solidFill>
                  <a:srgbClr val="8CF4F2"/>
                </a:solidFill>
                <a:latin typeface="Consolas" pitchFamily="49" charset="0"/>
                <a:cs typeface="Consolas" pitchFamily="49" charset="0"/>
              </a:rPr>
              <a:t>  </a:t>
            </a:r>
            <a:r>
              <a:rPr lang="en-US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</a:t>
            </a:r>
            <a:r>
              <a:rPr lang="en-US" altLang="ko-KR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Create a Dog with </a:t>
            </a:r>
            <a:r>
              <a:rPr lang="en-US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no name </a:t>
            </a:r>
            <a:r>
              <a:rPr lang="en-US" altLang="ko-KR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and breed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FontTx/>
              <a:buNone/>
            </a:pPr>
            <a:r>
              <a:rPr lang="en-US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Dog </a:t>
            </a:r>
            <a:r>
              <a:rPr lang="en-US" altLang="ko-KR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thirdDog = </a:t>
            </a:r>
            <a:r>
              <a:rPr lang="en-US" altLang="ko-KR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new Dog()</a:t>
            </a:r>
            <a:r>
              <a:rPr lang="en-US" altLang="ko-KR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FontTx/>
              <a:buNone/>
            </a:pPr>
            <a:endParaRPr lang="en-US" altLang="ko-KR" sz="22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FontTx/>
              <a:buNone/>
            </a:pPr>
            <a:r>
              <a:rPr lang="en-US" altLang="ko-KR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// Save the dogs in an array</a:t>
            </a:r>
            <a:endParaRPr lang="en-US" altLang="ko-KR" sz="2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FontTx/>
              <a:buNone/>
            </a:pPr>
            <a:r>
              <a:rPr lang="en-US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Dog</a:t>
            </a:r>
            <a:r>
              <a:rPr lang="en-US" altLang="ko-KR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[] dogs = new Dog[] { </a:t>
            </a:r>
            <a:r>
              <a:rPr lang="en-US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firstDog</a:t>
            </a:r>
            <a:r>
              <a:rPr lang="en-US" altLang="ko-KR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secondDog, thirdDog };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FontTx/>
              <a:buNone/>
            </a:pPr>
            <a:endParaRPr lang="en-US" altLang="ko-KR" sz="2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FontTx/>
              <a:buNone/>
            </a:pPr>
            <a:r>
              <a:rPr lang="en-US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// </a:t>
            </a:r>
            <a:r>
              <a:rPr lang="en-US" altLang="ko-KR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Ask each of the dogs to bark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FontTx/>
              <a:buNone/>
            </a:pPr>
            <a:r>
              <a:rPr lang="en-US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foreach</a:t>
            </a:r>
            <a:r>
              <a:rPr lang="bg-BG" altLang="ko-KR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(Dog </a:t>
            </a:r>
            <a:r>
              <a:rPr lang="en-US" altLang="ko-KR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dog in dogs)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FontTx/>
              <a:buNone/>
            </a:pPr>
            <a:r>
              <a:rPr lang="en-US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{ </a:t>
            </a:r>
            <a:endParaRPr lang="en-US" altLang="ko-KR" sz="2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FontTx/>
              <a:buNone/>
            </a:pPr>
            <a:r>
              <a:rPr lang="en-US" altLang="ko-KR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	</a:t>
            </a:r>
            <a:r>
              <a:rPr lang="en-US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dog.SayBau</a:t>
            </a:r>
            <a:r>
              <a:rPr lang="en-US" altLang="ko-KR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(); 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FontTx/>
              <a:buNone/>
            </a:pPr>
            <a:r>
              <a:rPr lang="en-US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  <a:endParaRPr lang="en-US" altLang="ko-KR" sz="2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FontTx/>
              <a:buNone/>
            </a:pPr>
            <a:r>
              <a:rPr lang="en-US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sz="22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6200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46212" y="4834376"/>
            <a:ext cx="8938472" cy="820600"/>
          </a:xfrm>
        </p:spPr>
        <p:txBody>
          <a:bodyPr/>
          <a:lstStyle/>
          <a:p>
            <a:r>
              <a:rPr lang="en-US" dirty="0" smtClean="0"/>
              <a:t>Dog Meeting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446212" y="5712544"/>
            <a:ext cx="8938472" cy="688256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7" name="Picture 2" descr="http://www.dogs-names.net/pictures/angry-dog.jpg"/>
          <p:cNvPicPr>
            <a:picLocks noChangeAspect="1" noChangeArrowheads="1"/>
          </p:cNvPicPr>
          <p:nvPr/>
        </p:nvPicPr>
        <p:blipFill>
          <a:blip r:embed="rId2" cstate="screen">
            <a:lum brigh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8412" y="1371600"/>
            <a:ext cx="4114800" cy="3024378"/>
          </a:xfrm>
          <a:prstGeom prst="roundRect">
            <a:avLst>
              <a:gd name="adj" fmla="val 7338"/>
            </a:avLst>
          </a:prstGeom>
          <a:noFill/>
          <a:ln>
            <a:solidFill>
              <a:schemeClr val="accent5">
                <a:lumMod val="20000"/>
                <a:lumOff val="8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346034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634" name="Rectangle 2"/>
          <p:cNvSpPr>
            <a:spLocks noGrp="1" noChangeArrowheads="1"/>
          </p:cNvSpPr>
          <p:nvPr>
            <p:ph type="title"/>
          </p:nvPr>
        </p:nvSpPr>
        <p:spPr>
          <a:xfrm>
            <a:off x="1446212" y="4876800"/>
            <a:ext cx="9525000" cy="820600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en-US" dirty="0"/>
              <a:t>Constructors</a:t>
            </a:r>
            <a:endParaRPr lang="en-US" noProof="1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1446212" y="5678768"/>
            <a:ext cx="9525000" cy="692873"/>
          </a:xfrm>
        </p:spPr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Defining and Using Class </a:t>
            </a: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Constructors</a:t>
            </a:r>
            <a:endParaRPr lang="en-US" b="1" noProof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050" name="Picture 2" descr="C:\Documents\Courses\OOP\OOP Images\bob-the-builder-psd5128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1970" y="1066800"/>
            <a:ext cx="2690242" cy="350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732327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  <p:sp>
        <p:nvSpPr>
          <p:cNvPr id="71168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361950" indent="-361950">
              <a:lnSpc>
                <a:spcPct val="110000"/>
              </a:lnSpc>
              <a:tabLst/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Constructors </a:t>
            </a:r>
            <a:r>
              <a:rPr lang="en-US" dirty="0" smtClean="0"/>
              <a:t>are special methods</a:t>
            </a:r>
          </a:p>
          <a:p>
            <a:pPr marL="712788" lvl="1" indent="-355600">
              <a:lnSpc>
                <a:spcPct val="110000"/>
              </a:lnSpc>
            </a:pPr>
            <a:r>
              <a:rPr lang="en-US" dirty="0" smtClean="0"/>
              <a:t>Invoked at the time of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creating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new instance </a:t>
            </a:r>
            <a:r>
              <a:rPr lang="en-US" dirty="0"/>
              <a:t>of an object</a:t>
            </a:r>
          </a:p>
          <a:p>
            <a:pPr marL="712788" lvl="1" indent="-355600">
              <a:lnSpc>
                <a:spcPct val="110000"/>
              </a:lnSpc>
            </a:pPr>
            <a:r>
              <a:rPr lang="en-US" dirty="0" smtClean="0"/>
              <a:t>Used to initialize the fields </a:t>
            </a:r>
            <a:r>
              <a:rPr lang="en-US" dirty="0"/>
              <a:t>of the </a:t>
            </a:r>
            <a:r>
              <a:rPr lang="en-US" dirty="0" smtClean="0"/>
              <a:t>instance</a:t>
            </a:r>
          </a:p>
          <a:p>
            <a:pPr marL="361950" indent="-361950">
              <a:lnSpc>
                <a:spcPct val="110000"/>
              </a:lnSpc>
            </a:pPr>
            <a:r>
              <a:rPr lang="en-US" smtClean="0"/>
              <a:t>Constructors have </a:t>
            </a:r>
            <a:r>
              <a:rPr lang="en-US" dirty="0" smtClean="0"/>
              <a:t>the same name as the class</a:t>
            </a:r>
          </a:p>
          <a:p>
            <a:pPr marL="712788" lvl="1" indent="-355600">
              <a:lnSpc>
                <a:spcPct val="110000"/>
              </a:lnSpc>
            </a:pPr>
            <a:r>
              <a:rPr lang="en-US" dirty="0" smtClean="0"/>
              <a:t>Have no return type</a:t>
            </a:r>
          </a:p>
          <a:p>
            <a:pPr marL="712788" lvl="1" indent="-355600">
              <a:lnSpc>
                <a:spcPct val="110000"/>
              </a:lnSpc>
            </a:pPr>
            <a:r>
              <a:rPr lang="en-US" dirty="0" smtClean="0"/>
              <a:t>Can have parameters</a:t>
            </a:r>
          </a:p>
          <a:p>
            <a:pPr marL="712788" lvl="1" indent="-355600">
              <a:lnSpc>
                <a:spcPct val="110000"/>
              </a:lnSpc>
            </a:pPr>
            <a:r>
              <a:rPr lang="en-US" dirty="0" smtClean="0"/>
              <a:t>Can be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private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protected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internal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public</a:t>
            </a:r>
            <a:endParaRPr lang="en-US" b="1" dirty="0">
              <a:solidFill>
                <a:schemeClr val="tx2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116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smtClean="0"/>
              <a:t>Constructor?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50841935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/>
          <a:lstStyle/>
          <a:p>
            <a:r>
              <a:rPr lang="en-US" dirty="0"/>
              <a:t>Class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Point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with parameterless constructor:</a:t>
            </a:r>
          </a:p>
          <a:p>
            <a:endParaRPr lang="en-US" dirty="0"/>
          </a:p>
        </p:txBody>
      </p:sp>
      <p:sp>
        <p:nvSpPr>
          <p:cNvPr id="7127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Constructors</a:t>
            </a:r>
            <a:endParaRPr lang="bg-BG" dirty="0"/>
          </a:p>
        </p:txBody>
      </p:sp>
      <p:sp>
        <p:nvSpPr>
          <p:cNvPr id="712708" name="Rectangle 4"/>
          <p:cNvSpPr>
            <a:spLocks noChangeArrowheads="1"/>
          </p:cNvSpPr>
          <p:nvPr/>
        </p:nvSpPr>
        <p:spPr bwMode="auto">
          <a:xfrm>
            <a:off x="888020" y="1907262"/>
            <a:ext cx="10464192" cy="449353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class Point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bg-BG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  <a:endParaRPr lang="en-US" altLang="ko-KR" sz="22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private int xCoord;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private int yCoord;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endParaRPr lang="en-US" altLang="ko-KR" sz="22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// Simple parameterless constructor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public Point()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{ 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this.xCoord = 0;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this.yCoord = 0;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}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200" b="1" i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// More code …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bg-BG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 </a:t>
            </a:r>
            <a:endParaRPr lang="en-US" altLang="ko-KR" sz="22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38914" name="Picture 2" descr="http://www.aspiredefence.co.uk/assets/Image/aspire-defence/measuring-success/considerate-constructors/considerateA.jp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5272" y="2261901"/>
            <a:ext cx="2515940" cy="2005299"/>
          </a:xfrm>
          <a:prstGeom prst="roundRect">
            <a:avLst>
              <a:gd name="adj" fmla="val 7313"/>
            </a:avLst>
          </a:prstGeom>
          <a:noFill/>
          <a:ln>
            <a:solidFill>
              <a:schemeClr val="accent5">
                <a:lumMod val="20000"/>
                <a:lumOff val="8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50363059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25</a:t>
            </a:fld>
            <a:endParaRPr lang="en-US" dirty="0"/>
          </a:p>
        </p:txBody>
      </p:sp>
      <p:sp>
        <p:nvSpPr>
          <p:cNvPr id="7157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Constructors (2)</a:t>
            </a:r>
            <a:endParaRPr lang="bg-BG" dirty="0"/>
          </a:p>
        </p:txBody>
      </p:sp>
      <p:sp>
        <p:nvSpPr>
          <p:cNvPr id="715780" name="Rectangle 4"/>
          <p:cNvSpPr>
            <a:spLocks noChangeArrowheads="1"/>
          </p:cNvSpPr>
          <p:nvPr/>
        </p:nvSpPr>
        <p:spPr bwMode="auto">
          <a:xfrm>
            <a:off x="531812" y="1600200"/>
            <a:ext cx="4952999" cy="363176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class Person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bg-BG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  <a:endParaRPr lang="en-US" altLang="ko-KR" sz="22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private string name;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private int age;</a:t>
            </a:r>
          </a:p>
          <a:p>
            <a:pPr marL="282575" indent="-282575"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// Parameterless constructor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public Person()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{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this.name = null;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this.age = 0;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</p:txBody>
      </p:sp>
      <p:sp>
        <p:nvSpPr>
          <p:cNvPr id="3" name="Rectangle 2"/>
          <p:cNvSpPr/>
          <p:nvPr/>
        </p:nvSpPr>
        <p:spPr>
          <a:xfrm>
            <a:off x="5637211" y="1600200"/>
            <a:ext cx="6019800" cy="363176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noAutofit/>
          </a:bodyPr>
          <a:lstStyle/>
          <a:p>
            <a:pPr marL="282575" indent="-282575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// </a:t>
            </a:r>
            <a:r>
              <a:rPr lang="en-US" altLang="ko-KR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Constructor with parameters</a:t>
            </a:r>
          </a:p>
          <a:p>
            <a:pPr marL="282575" indent="-282575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</a:t>
            </a:r>
            <a:r>
              <a:rPr lang="en-US" altLang="ko-KR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Person(string name, int age)</a:t>
            </a:r>
          </a:p>
          <a:p>
            <a:pPr marL="282575" indent="-282575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  <a:endParaRPr lang="en-US" altLang="ko-KR" sz="2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282575" indent="-282575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altLang="ko-KR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this.name = name;</a:t>
            </a:r>
          </a:p>
          <a:p>
            <a:pPr marL="282575" indent="-282575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altLang="ko-KR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this.age = age;</a:t>
            </a:r>
          </a:p>
          <a:p>
            <a:pPr marL="282575" indent="-282575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altLang="ko-KR" sz="2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282575" indent="-282575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endParaRPr lang="en-US" altLang="ko-KR" sz="22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282575" indent="-282575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// </a:t>
            </a:r>
            <a:r>
              <a:rPr lang="en-US" altLang="ko-KR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More code </a:t>
            </a:r>
            <a:r>
              <a:rPr lang="en-US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…</a:t>
            </a:r>
          </a:p>
          <a:p>
            <a:pPr marL="282575" indent="-282575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endParaRPr lang="en-US" altLang="ko-KR" sz="2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282575" indent="-282575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bg-BG" altLang="ko-KR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altLang="ko-KR" sz="22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" name="AutoShape 5"/>
          <p:cNvSpPr>
            <a:spLocks noChangeArrowheads="1"/>
          </p:cNvSpPr>
          <p:nvPr/>
        </p:nvSpPr>
        <p:spPr bwMode="auto">
          <a:xfrm>
            <a:off x="1066404" y="5334000"/>
            <a:ext cx="4647008" cy="953453"/>
          </a:xfrm>
          <a:prstGeom prst="wedgeRoundRectCallout">
            <a:avLst>
              <a:gd name="adj1" fmla="val -33799"/>
              <a:gd name="adj2" fmla="val -91205"/>
              <a:gd name="adj3" fmla="val 16667"/>
            </a:avLst>
          </a:prstGeom>
          <a:solidFill>
            <a:srgbClr val="663606"/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pPr algn="ctr" eaLnBrk="0" hangingPunct="0">
              <a:lnSpc>
                <a:spcPts val="3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Consolas" pitchFamily="49" charset="0"/>
              </a:rPr>
              <a:t>As a rule constructors should initialize all class fields</a:t>
            </a:r>
            <a:endParaRPr lang="bg-BG" sz="2800" b="1" noProof="1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837174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26</a:t>
            </a:fld>
            <a:endParaRPr lang="en-US" dirty="0"/>
          </a:p>
        </p:txBody>
      </p:sp>
      <p:sp>
        <p:nvSpPr>
          <p:cNvPr id="716806" name="Rectangle 6"/>
          <p:cNvSpPr>
            <a:spLocks noGrp="1" noChangeArrowheads="1"/>
          </p:cNvSpPr>
          <p:nvPr>
            <p:ph idx="1"/>
          </p:nvPr>
        </p:nvSpPr>
        <p:spPr>
          <a:xfrm>
            <a:off x="190413" y="990600"/>
            <a:ext cx="11804822" cy="5570355"/>
          </a:xfrm>
          <a:noFill/>
          <a:ln/>
        </p:spPr>
        <p:txBody>
          <a:bodyPr/>
          <a:lstStyle/>
          <a:p>
            <a:pPr marL="361950" indent="-361950">
              <a:tabLst/>
            </a:pPr>
            <a:r>
              <a:rPr lang="en-US" sz="3000" dirty="0">
                <a:solidFill>
                  <a:schemeClr val="tx1">
                    <a:lumMod val="40000"/>
                    <a:lumOff val="60000"/>
                  </a:schemeClr>
                </a:solidFill>
              </a:rPr>
              <a:t>Pay attention when using inline initialization!</a:t>
            </a:r>
          </a:p>
        </p:txBody>
      </p:sp>
      <p:sp>
        <p:nvSpPr>
          <p:cNvPr id="7168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Constructors and Initialization</a:t>
            </a:r>
            <a:endParaRPr lang="bg-BG" dirty="0"/>
          </a:p>
        </p:txBody>
      </p:sp>
      <p:sp>
        <p:nvSpPr>
          <p:cNvPr id="716804" name="Rectangle 4"/>
          <p:cNvSpPr>
            <a:spLocks noChangeArrowheads="1"/>
          </p:cNvSpPr>
          <p:nvPr/>
        </p:nvSpPr>
        <p:spPr bwMode="auto">
          <a:xfrm>
            <a:off x="711015" y="1689586"/>
            <a:ext cx="10766795" cy="493981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class AlarmClock</a:t>
            </a:r>
            <a:endParaRPr lang="bg-BG" altLang="ko-KR" sz="19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bg-BG" altLang="ko-KR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  <a:endParaRPr lang="en-US" altLang="ko-KR" sz="19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private int hours = 9; // Inline initialization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private int minutes = 0; // Inline initialization</a:t>
            </a:r>
          </a:p>
          <a:p>
            <a:pPr marL="282575" indent="-282575"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// Parameterless constructor (intentionally left empty)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public </a:t>
            </a:r>
            <a:r>
              <a:rPr lang="en-US" altLang="ko-KR" sz="19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AlarmClock()</a:t>
            </a:r>
            <a:endParaRPr lang="en-US" altLang="ko-KR" sz="19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{ }</a:t>
            </a:r>
          </a:p>
          <a:p>
            <a:pPr marL="282575" indent="-282575"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// Constructor with parameters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public AlarmClock(int hours, int minutes)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{</a:t>
            </a:r>
          </a:p>
          <a:p>
            <a:pPr marL="282575" lvl="2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this.hours = hours;      // Invoked after the inline </a:t>
            </a:r>
          </a:p>
          <a:p>
            <a:pPr marL="282575" lvl="2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this.minutes = minutes;  // initialization!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}</a:t>
            </a:r>
          </a:p>
          <a:p>
            <a:pPr marL="282575" indent="-282575"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// More code …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bg-BG" altLang="ko-KR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altLang="ko-KR" sz="19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620170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27</a:t>
            </a:fld>
            <a:endParaRPr lang="en-US" dirty="0"/>
          </a:p>
        </p:txBody>
      </p:sp>
      <p:sp>
        <p:nvSpPr>
          <p:cNvPr id="800773" name="Rectangle 5"/>
          <p:cNvSpPr>
            <a:spLocks noGrp="1" noChangeArrowheads="1"/>
          </p:cNvSpPr>
          <p:nvPr>
            <p:ph idx="1"/>
          </p:nvPr>
        </p:nvSpPr>
        <p:spPr>
          <a:xfrm>
            <a:off x="190413" y="990600"/>
            <a:ext cx="11804822" cy="5570355"/>
          </a:xfrm>
          <a:noFill/>
          <a:ln/>
        </p:spPr>
        <p:txBody>
          <a:bodyPr/>
          <a:lstStyle/>
          <a:p>
            <a:pPr marL="361950" indent="-361950">
              <a:tabLst/>
            </a:pPr>
            <a:r>
              <a:rPr lang="en-US" dirty="0"/>
              <a:t>Reusing </a:t>
            </a:r>
            <a:r>
              <a:rPr lang="en-US" dirty="0" smtClean="0"/>
              <a:t>the constructors (chaining)</a:t>
            </a:r>
            <a:endParaRPr lang="en-US" dirty="0"/>
          </a:p>
        </p:txBody>
      </p:sp>
      <p:sp>
        <p:nvSpPr>
          <p:cNvPr id="800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Chaining Constructors Calls</a:t>
            </a:r>
            <a:endParaRPr lang="bg-BG" dirty="0"/>
          </a:p>
        </p:txBody>
      </p:sp>
      <p:sp>
        <p:nvSpPr>
          <p:cNvPr id="800772" name="Rectangle 4"/>
          <p:cNvSpPr>
            <a:spLocks noChangeArrowheads="1"/>
          </p:cNvSpPr>
          <p:nvPr/>
        </p:nvSpPr>
        <p:spPr bwMode="auto">
          <a:xfrm>
            <a:off x="760412" y="1752600"/>
            <a:ext cx="10462075" cy="477053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class Point</a:t>
            </a:r>
            <a:endParaRPr lang="bg-BG" altLang="ko-KR" sz="19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bg-BG" altLang="ko-KR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  <a:endParaRPr lang="en-US" altLang="ko-KR" sz="19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private int xCoord;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private int yCoord;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	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public Point() : this(0,</a:t>
            </a:r>
            <a:r>
              <a:rPr lang="en-US" altLang="ko-KR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altLang="ko-KR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0) // Reuse the constructor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{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}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endParaRPr lang="en-US" altLang="ko-KR" sz="19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public Point(int xCoord, int yCoord)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{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this.xCoord = xCoord;</a:t>
            </a:r>
          </a:p>
          <a:p>
            <a:pPr marL="282575" lvl="2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this.yCoord = yCoord;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}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// More code …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bg-BG" altLang="ko-KR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 </a:t>
            </a:r>
            <a:endParaRPr lang="en-US" altLang="ko-KR" sz="19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32770" name="Picture 2" descr="http://www.lks.ac.th/teacher_jonggonee/jongdw/picfromcd/occupations/constructor_worker.jpg"/>
          <p:cNvPicPr>
            <a:picLocks noChangeAspect="1" noChangeArrowheads="1"/>
          </p:cNvPicPr>
          <p:nvPr/>
        </p:nvPicPr>
        <p:blipFill>
          <a:blip r:embed="rId3" cstate="screen">
            <a:lum contras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18736" y="4153257"/>
            <a:ext cx="1726750" cy="2181225"/>
          </a:xfrm>
          <a:prstGeom prst="roundRect">
            <a:avLst>
              <a:gd name="adj" fmla="val 8134"/>
            </a:avLst>
          </a:prstGeom>
          <a:noFill/>
          <a:ln>
            <a:solidFill>
              <a:schemeClr val="accent5">
                <a:lumMod val="20000"/>
                <a:lumOff val="80000"/>
              </a:schemeClr>
            </a:solidFill>
          </a:ln>
        </p:spPr>
      </p:pic>
      <p:cxnSp>
        <p:nvCxnSpPr>
          <p:cNvPr id="3" name="Straight Arrow Connector 2"/>
          <p:cNvCxnSpPr/>
          <p:nvPr/>
        </p:nvCxnSpPr>
        <p:spPr>
          <a:xfrm rot="5400000">
            <a:off x="3299140" y="3681728"/>
            <a:ext cx="789944" cy="533400"/>
          </a:xfrm>
          <a:prstGeom prst="curvedConnector3">
            <a:avLst>
              <a:gd name="adj1" fmla="val 50000"/>
            </a:avLst>
          </a:prstGeom>
          <a:ln w="38100">
            <a:solidFill>
              <a:schemeClr val="accent5">
                <a:lumMod val="20000"/>
                <a:lumOff val="80000"/>
              </a:schemeClr>
            </a:solidFill>
            <a:tailEnd type="arrow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921025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2" name="Picture 2" descr="http://www.kbsinc.net/images/11-work.jp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9615" y="1219200"/>
            <a:ext cx="4271666" cy="304435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3175"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  <p:sp>
        <p:nvSpPr>
          <p:cNvPr id="717826" name="Rectangle 2"/>
          <p:cNvSpPr>
            <a:spLocks noGrp="1" noChangeArrowheads="1"/>
          </p:cNvSpPr>
          <p:nvPr>
            <p:ph type="title"/>
          </p:nvPr>
        </p:nvSpPr>
        <p:spPr>
          <a:xfrm>
            <a:off x="1446212" y="4800600"/>
            <a:ext cx="8938472" cy="820600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en-US" dirty="0"/>
              <a:t>Constructors</a:t>
            </a:r>
            <a:endParaRPr lang="en-US" noProof="1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6212" y="5602568"/>
            <a:ext cx="8938472" cy="688256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185326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4758176"/>
            <a:ext cx="8938472" cy="820600"/>
          </a:xfrm>
        </p:spPr>
        <p:txBody>
          <a:bodyPr/>
          <a:lstStyle/>
          <a:p>
            <a:r>
              <a:rPr lang="en-US" dirty="0" smtClean="0"/>
              <a:t>Methods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1446212" y="5560144"/>
            <a:ext cx="8938472" cy="688256"/>
          </a:xfrm>
        </p:spPr>
        <p:txBody>
          <a:bodyPr/>
          <a:lstStyle/>
          <a:p>
            <a:r>
              <a:rPr lang="en-US" dirty="0" smtClean="0"/>
              <a:t>Defining and Invoking Methods</a:t>
            </a:r>
            <a:endParaRPr lang="en-US" dirty="0"/>
          </a:p>
        </p:txBody>
      </p:sp>
      <p:pic>
        <p:nvPicPr>
          <p:cNvPr id="7" name="Picture 2" descr="http://www.outdoorspecialistinc.com/images/weld_it_up.jp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3012" y="2266950"/>
            <a:ext cx="3353752" cy="20764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Picture 4" descr="http://www.posseschasancpas.com/images/dv1961011_construction.jp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4112" y="2276475"/>
            <a:ext cx="3074274" cy="20574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4173" y="700526"/>
            <a:ext cx="5162550" cy="1228725"/>
          </a:xfrm>
          <a:prstGeom prst="roundRect">
            <a:avLst>
              <a:gd name="adj" fmla="val 4449"/>
            </a:avLst>
          </a:prstGeom>
        </p:spPr>
      </p:pic>
    </p:spTree>
    <p:extLst>
      <p:ext uri="{BB962C8B-B14F-4D97-AF65-F5344CB8AC3E}">
        <p14:creationId xmlns:p14="http://schemas.microsoft.com/office/powerpoint/2010/main" val="912735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46212" y="5185552"/>
            <a:ext cx="8938472" cy="820600"/>
          </a:xfrm>
        </p:spPr>
        <p:txBody>
          <a:bodyPr/>
          <a:lstStyle/>
          <a:p>
            <a:r>
              <a:rPr lang="en-US" dirty="0" smtClean="0"/>
              <a:t>Defining Simple Classes</a:t>
            </a:r>
            <a:endParaRPr lang="en-US" dirty="0"/>
          </a:p>
        </p:txBody>
      </p:sp>
      <p:pic>
        <p:nvPicPr>
          <p:cNvPr id="5" name="Picture 2" descr="C:\Documents\Courses\OOP\OOP Images\tree_nuts.png.330x330_q85_crop_upscal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5012" y="672152"/>
            <a:ext cx="5105400" cy="5105400"/>
          </a:xfrm>
          <a:prstGeom prst="rect">
            <a:avLst/>
          </a:prstGeom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0618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Methods </a:t>
            </a:r>
            <a:r>
              <a:rPr lang="en-US" sz="3200" dirty="0" smtClean="0"/>
              <a:t>execute some 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action</a:t>
            </a:r>
            <a:r>
              <a:rPr lang="en-US" sz="3200" dirty="0" smtClean="0"/>
              <a:t> (some code / some algorithm)</a:t>
            </a:r>
          </a:p>
          <a:p>
            <a:pPr lvl="1">
              <a:lnSpc>
                <a:spcPct val="100000"/>
              </a:lnSpc>
            </a:pPr>
            <a:r>
              <a:rPr lang="en-US" sz="3000" dirty="0" smtClean="0"/>
              <a:t>Could be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3000" dirty="0" smtClean="0"/>
              <a:t>/ per instance</a:t>
            </a:r>
          </a:p>
          <a:p>
            <a:pPr lvl="1">
              <a:lnSpc>
                <a:spcPct val="100000"/>
              </a:lnSpc>
            </a:pPr>
            <a:r>
              <a:rPr lang="en-US" sz="3000" dirty="0" smtClean="0"/>
              <a:t>Could be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3000" dirty="0" smtClean="0"/>
              <a:t>/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3000" dirty="0" smtClean="0"/>
              <a:t>/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protected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3000" dirty="0" smtClean="0"/>
              <a:t>/ …</a:t>
            </a:r>
            <a:endParaRPr lang="en-US" sz="30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Methods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60412" y="3048000"/>
            <a:ext cx="10563648" cy="344767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class Point</a:t>
            </a:r>
            <a:endParaRPr lang="bg-BG" altLang="ko-KR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bg-BG" altLang="ko-KR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  <a:endParaRPr lang="en-US" altLang="ko-KR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180000" indent="-282575" eaLnBrk="0" hangingPunct="0">
              <a:lnSpc>
                <a:spcPct val="8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altLang="ko-KR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private int xCoord;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altLang="ko-KR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private int yCoord</a:t>
            </a:r>
            <a:r>
              <a:rPr lang="en-US" altLang="ko-KR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marL="282575" indent="-282575"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public double CalcDistance(Point p)</a:t>
            </a:r>
            <a:endParaRPr lang="en-US" altLang="ko-KR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altLang="ko-KR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marL="282575" indent="-282575" eaLnBrk="0" hangingPunct="0">
              <a:lnSpc>
                <a:spcPct val="8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altLang="ko-KR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return Math.Sqrt</a:t>
            </a:r>
            <a:r>
              <a:rPr lang="en-US" altLang="ko-KR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ko-KR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(</a:t>
            </a:r>
            <a:r>
              <a:rPr lang="en-US" altLang="ko-KR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p.xCoord </a:t>
            </a:r>
            <a:r>
              <a:rPr lang="en-US" altLang="ko-KR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 </a:t>
            </a:r>
            <a:r>
              <a:rPr lang="en-US" altLang="ko-KR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this.xCoord) * </a:t>
            </a:r>
            <a:r>
              <a:rPr lang="en-US" altLang="ko-KR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(p.xCoord </a:t>
            </a:r>
            <a:r>
              <a:rPr lang="en-US" altLang="ko-KR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 this.xCoord) +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(p.yCoord </a:t>
            </a:r>
            <a:r>
              <a:rPr lang="en-US" altLang="ko-KR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 this.yCoord) * </a:t>
            </a:r>
            <a:r>
              <a:rPr lang="en-US" altLang="ko-KR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(p.yCoord </a:t>
            </a:r>
            <a:r>
              <a:rPr lang="en-US" altLang="ko-KR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 this.yCoord</a:t>
            </a:r>
            <a:r>
              <a:rPr lang="en-US" altLang="ko-KR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));</a:t>
            </a:r>
          </a:p>
          <a:p>
            <a:pPr marL="282575" indent="-282575" eaLnBrk="0" hangingPunct="0">
              <a:lnSpc>
                <a:spcPct val="8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ko-KR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}</a:t>
            </a:r>
            <a:endParaRPr lang="en-US" altLang="ko-KR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282575" indent="-282575" eaLnBrk="0" hangingPunct="0">
              <a:lnSpc>
                <a:spcPct val="8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bg-BG" altLang="ko-KR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altLang="ko-KR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6878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Invoking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instance methods </a:t>
            </a:r>
            <a:r>
              <a:rPr lang="en-US" dirty="0" smtClean="0"/>
              <a:t>is done through the object (through the class instance):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Methods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974722" y="2651879"/>
            <a:ext cx="10148890" cy="34163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 TestMethods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static </a:t>
            </a:r>
            <a:r>
              <a:rPr lang="en-US" altLang="ko-KR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void Main()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{</a:t>
            </a:r>
            <a:endParaRPr lang="en-US" altLang="ko-KR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Point </a:t>
            </a:r>
            <a:r>
              <a:rPr lang="en-US" altLang="ko-KR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p1 = new Point(2, 3);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Point </a:t>
            </a:r>
            <a:r>
              <a:rPr lang="en-US" altLang="ko-KR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p2 = new Point(3, 4);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System.Console.WriteLine(p1.CalcDistance(p2</a:t>
            </a:r>
            <a:r>
              <a:rPr lang="en-US" altLang="ko-KR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));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	}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02442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8812" y="1265290"/>
            <a:ext cx="5233029" cy="3154310"/>
          </a:xfrm>
          <a:prstGeom prst="rect">
            <a:avLst/>
          </a:prstGeom>
          <a:scene3d>
            <a:camera prst="perspectiveHeroicExtremeLeftFacing">
              <a:rot lat="600000" lon="600000" rev="21594000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138567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018" name="Rectangle 2"/>
          <p:cNvSpPr>
            <a:spLocks noGrp="1" noChangeArrowheads="1"/>
          </p:cNvSpPr>
          <p:nvPr>
            <p:ph type="title"/>
          </p:nvPr>
        </p:nvSpPr>
        <p:spPr>
          <a:xfrm>
            <a:off x="1446212" y="4753559"/>
            <a:ext cx="8938472" cy="820600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en-US" dirty="0"/>
              <a:t>Properties</a:t>
            </a:r>
            <a:endParaRPr lang="en-US" noProof="1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6212" y="5631727"/>
            <a:ext cx="8938472" cy="692873"/>
          </a:xfrm>
        </p:spPr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Defining and Using </a:t>
            </a: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Properties</a:t>
            </a:r>
            <a:endParaRPr lang="en-US" b="1" noProof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8674" name="Picture 2" descr="http://www.educationalmodels.com/product/category/Material-Properties/Material-Properties.jpg"/>
          <p:cNvPicPr>
            <a:picLocks noChangeAspect="1" noChangeArrowheads="1"/>
          </p:cNvPicPr>
          <p:nvPr/>
        </p:nvPicPr>
        <p:blipFill>
          <a:blip r:embed="rId3" cstate="screen">
            <a:lum contras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6520" y="1371600"/>
            <a:ext cx="5457856" cy="2999192"/>
          </a:xfrm>
          <a:prstGeom prst="roundRect">
            <a:avLst>
              <a:gd name="adj" fmla="val 7721"/>
            </a:avLst>
          </a:prstGeom>
          <a:noFill/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185294440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34</a:t>
            </a:fld>
            <a:endParaRPr lang="en-US" dirty="0"/>
          </a:p>
        </p:txBody>
      </p:sp>
      <p:sp>
        <p:nvSpPr>
          <p:cNvPr id="72806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61950" indent="-361950">
              <a:lnSpc>
                <a:spcPct val="100000"/>
              </a:lnSpc>
              <a:tabLst/>
            </a:pPr>
            <a:r>
              <a:rPr lang="en-US" dirty="0" smtClean="0"/>
              <a:t>Properties</a:t>
            </a:r>
            <a:r>
              <a:rPr lang="en-US" dirty="0" smtClean="0">
                <a:solidFill>
                  <a:schemeClr val="accent1"/>
                </a:solidFill>
              </a:rPr>
              <a:t>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expose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object's data </a:t>
            </a:r>
            <a:r>
              <a:rPr lang="en-US" dirty="0"/>
              <a:t>to the </a:t>
            </a:r>
            <a:r>
              <a:rPr lang="en-US" dirty="0" smtClean="0"/>
              <a:t>world</a:t>
            </a:r>
            <a:endParaRPr lang="en-US" dirty="0"/>
          </a:p>
          <a:p>
            <a:pPr marL="709613" lvl="1" indent="-361950">
              <a:lnSpc>
                <a:spcPct val="10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Control</a:t>
            </a:r>
            <a:r>
              <a:rPr lang="en-US" dirty="0"/>
              <a:t> how the data is </a:t>
            </a:r>
            <a:r>
              <a:rPr lang="en-US" dirty="0" smtClean="0"/>
              <a:t>accessed / manipulated</a:t>
            </a:r>
          </a:p>
          <a:p>
            <a:pPr marL="1001713" lvl="2" indent="-361950">
              <a:lnSpc>
                <a:spcPct val="100000"/>
              </a:lnSpc>
            </a:pPr>
            <a:r>
              <a:rPr lang="en-US" dirty="0" smtClean="0"/>
              <a:t>Ensure the internal object state is correct</a:t>
            </a:r>
          </a:p>
          <a:p>
            <a:pPr marL="1001713" lvl="2" indent="-361950">
              <a:lnSpc>
                <a:spcPct val="100000"/>
              </a:lnSpc>
            </a:pPr>
            <a:r>
              <a:rPr lang="en-US" dirty="0" smtClean="0"/>
              <a:t>E.g. price should always be kept positive</a:t>
            </a:r>
            <a:endParaRPr lang="en-US" dirty="0"/>
          </a:p>
          <a:p>
            <a:pPr marL="361950" indent="-361950">
              <a:lnSpc>
                <a:spcPct val="100000"/>
              </a:lnSpc>
              <a:tabLst/>
            </a:pP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Properties</a:t>
            </a:r>
            <a:r>
              <a:rPr lang="en-US" dirty="0" smtClean="0"/>
              <a:t> can be:</a:t>
            </a:r>
            <a:endParaRPr lang="en-US" dirty="0"/>
          </a:p>
          <a:p>
            <a:pPr marL="712788" lvl="1" indent="-355600">
              <a:lnSpc>
                <a:spcPct val="100000"/>
              </a:lnSpc>
            </a:pPr>
            <a:r>
              <a:rPr lang="en-US" dirty="0" smtClean="0"/>
              <a:t>Read-only</a:t>
            </a:r>
            <a:endParaRPr lang="en-US" dirty="0"/>
          </a:p>
          <a:p>
            <a:pPr marL="712788" lvl="1" indent="-355600">
              <a:lnSpc>
                <a:spcPct val="100000"/>
              </a:lnSpc>
            </a:pPr>
            <a:r>
              <a:rPr lang="en-US" dirty="0" smtClean="0"/>
              <a:t>Write-only</a:t>
            </a:r>
            <a:endParaRPr lang="en-US" dirty="0"/>
          </a:p>
          <a:p>
            <a:pPr marL="712788" lvl="1" indent="-355600">
              <a:lnSpc>
                <a:spcPct val="100000"/>
              </a:lnSpc>
            </a:pPr>
            <a:r>
              <a:rPr lang="en-US" dirty="0"/>
              <a:t>Read and </a:t>
            </a:r>
            <a:r>
              <a:rPr lang="en-US" dirty="0" smtClean="0"/>
              <a:t>write</a:t>
            </a:r>
            <a:endParaRPr lang="en-US" dirty="0"/>
          </a:p>
        </p:txBody>
      </p:sp>
      <p:sp>
        <p:nvSpPr>
          <p:cNvPr id="7280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</a:t>
            </a:r>
            <a:r>
              <a:rPr lang="en-US" smtClean="0"/>
              <a:t>We Need Properties?</a:t>
            </a:r>
            <a:endParaRPr lang="bg-BG" dirty="0"/>
          </a:p>
        </p:txBody>
      </p:sp>
      <p:pic>
        <p:nvPicPr>
          <p:cNvPr id="3074" name="Picture 2" descr="C:\Documents\Courses\OOP\OOP Images\properties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52213" y="3810000"/>
            <a:ext cx="2703512" cy="2474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616926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35</a:t>
            </a:fld>
            <a:endParaRPr lang="en-US" dirty="0"/>
          </a:p>
        </p:txBody>
      </p:sp>
      <p:sp>
        <p:nvSpPr>
          <p:cNvPr id="729091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61950" indent="-361950">
              <a:tabLst/>
            </a:pPr>
            <a:r>
              <a:rPr lang="en-US" dirty="0" smtClean="0"/>
              <a:t>Properties work as a pair of get / set methods</a:t>
            </a:r>
          </a:p>
          <a:p>
            <a:pPr marL="709613" lvl="1" indent="-361950"/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Getter </a:t>
            </a:r>
            <a:r>
              <a:rPr lang="en-US" dirty="0" smtClean="0"/>
              <a:t>and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setter</a:t>
            </a:r>
          </a:p>
          <a:p>
            <a:pPr marL="361950" indent="-361950">
              <a:tabLst/>
            </a:pPr>
            <a:r>
              <a:rPr lang="en-US" dirty="0" smtClean="0"/>
              <a:t>Properties </a:t>
            </a:r>
            <a:r>
              <a:rPr lang="en-US" dirty="0"/>
              <a:t>should have:</a:t>
            </a:r>
          </a:p>
          <a:p>
            <a:pPr marL="712788" lvl="1" indent="-355600"/>
            <a:r>
              <a:rPr lang="en-US" dirty="0"/>
              <a:t>Access modifier (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public</a:t>
            </a:r>
            <a:r>
              <a:rPr lang="en-US" dirty="0"/>
              <a:t>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protected</a:t>
            </a:r>
            <a:r>
              <a:rPr lang="en-US" dirty="0"/>
              <a:t>, etc.)</a:t>
            </a:r>
          </a:p>
          <a:p>
            <a:pPr marL="712788" lvl="1" indent="-355600"/>
            <a:r>
              <a:rPr lang="en-US" dirty="0"/>
              <a:t>Return type</a:t>
            </a:r>
          </a:p>
          <a:p>
            <a:pPr marL="712788" lvl="1" indent="-355600"/>
            <a:r>
              <a:rPr lang="en-US" dirty="0"/>
              <a:t>Unique name</a:t>
            </a:r>
          </a:p>
          <a:p>
            <a:pPr marL="712788" lvl="1" indent="-355600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Get </a:t>
            </a:r>
            <a:r>
              <a:rPr lang="en-US" dirty="0" smtClean="0"/>
              <a:t>and / or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Set </a:t>
            </a:r>
            <a:r>
              <a:rPr lang="en-US" dirty="0"/>
              <a:t>part</a:t>
            </a:r>
          </a:p>
          <a:p>
            <a:pPr marL="712788" lvl="1" indent="-355600"/>
            <a:r>
              <a:rPr lang="en-US" dirty="0"/>
              <a:t>Can </a:t>
            </a:r>
            <a:r>
              <a:rPr lang="en-US" dirty="0" smtClean="0"/>
              <a:t>process </a:t>
            </a:r>
            <a:r>
              <a:rPr lang="en-US" dirty="0"/>
              <a:t>data in </a:t>
            </a:r>
            <a:r>
              <a:rPr lang="en-US" dirty="0" smtClean="0"/>
              <a:t>specific way, e.g. apply validation</a:t>
            </a:r>
            <a:endParaRPr lang="en-US" dirty="0"/>
          </a:p>
        </p:txBody>
      </p:sp>
      <p:sp>
        <p:nvSpPr>
          <p:cNvPr id="7290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Defining Properties</a:t>
            </a:r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8516297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36</a:t>
            </a:fld>
            <a:endParaRPr lang="en-US" dirty="0"/>
          </a:p>
        </p:txBody>
      </p:sp>
      <p:sp>
        <p:nvSpPr>
          <p:cNvPr id="7321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Properties </a:t>
            </a:r>
            <a:r>
              <a:rPr lang="en-US" dirty="0" smtClean="0"/>
              <a:t>– Example</a:t>
            </a:r>
            <a:endParaRPr lang="bg-BG" dirty="0"/>
          </a:p>
        </p:txBody>
      </p:sp>
      <p:sp>
        <p:nvSpPr>
          <p:cNvPr id="732164" name="Rectangle 4"/>
          <p:cNvSpPr>
            <a:spLocks noChangeArrowheads="1"/>
          </p:cNvSpPr>
          <p:nvPr/>
        </p:nvSpPr>
        <p:spPr bwMode="auto">
          <a:xfrm>
            <a:off x="812589" y="1066800"/>
            <a:ext cx="10561533" cy="547842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class Point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bg-BG" altLang="ko-KR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  <a:endParaRPr lang="en-US" altLang="ko-KR" sz="20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private int xCoord;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private int yCoord;</a:t>
            </a:r>
          </a:p>
          <a:p>
            <a:pPr marL="282575" indent="-282575"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public int XCoord  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{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get { return this.xCoord; }</a:t>
            </a:r>
          </a:p>
          <a:p>
            <a:pPr marL="282575" lvl="2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set { this.xCoord = value; }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}</a:t>
            </a:r>
          </a:p>
          <a:p>
            <a:pPr marL="282575" indent="-282575"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public int YCoord 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{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get { return this.yCoord; }</a:t>
            </a:r>
          </a:p>
          <a:p>
            <a:pPr marL="282575" lvl="2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set { this.yCoord = value; }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}</a:t>
            </a:r>
          </a:p>
          <a:p>
            <a:pPr marL="282575" indent="-282575"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// More code …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bg-BG" altLang="ko-KR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 </a:t>
            </a:r>
            <a:endParaRPr lang="en-US" altLang="ko-KR" sz="20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22530" name="Picture 2" descr="http://www.watereducation.utah.gov/WaterScience/properties.gif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4612" y="1444155"/>
            <a:ext cx="3339230" cy="1466850"/>
          </a:xfrm>
          <a:prstGeom prst="roundRect">
            <a:avLst>
              <a:gd name="adj" fmla="val 585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02722440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37</a:t>
            </a:fld>
            <a:endParaRPr lang="en-US" dirty="0"/>
          </a:p>
        </p:txBody>
      </p:sp>
      <p:sp>
        <p:nvSpPr>
          <p:cNvPr id="733189" name="Rectangle 5"/>
          <p:cNvSpPr>
            <a:spLocks noGrp="1" noChangeArrowheads="1"/>
          </p:cNvSpPr>
          <p:nvPr>
            <p:ph idx="1"/>
          </p:nvPr>
        </p:nvSpPr>
        <p:spPr>
          <a:xfrm>
            <a:off x="190413" y="990600"/>
            <a:ext cx="11804822" cy="5570355"/>
          </a:xfrm>
          <a:noFill/>
          <a:ln/>
        </p:spPr>
        <p:txBody>
          <a:bodyPr/>
          <a:lstStyle/>
          <a:p>
            <a:r>
              <a:rPr lang="en-US" dirty="0" smtClean="0"/>
              <a:t>Properties are </a:t>
            </a:r>
            <a:r>
              <a:rPr lang="en-US" dirty="0"/>
              <a:t>not </a:t>
            </a:r>
            <a:r>
              <a:rPr lang="en-US" dirty="0" smtClean="0"/>
              <a:t>always bound </a:t>
            </a:r>
            <a:r>
              <a:rPr lang="en-US" dirty="0"/>
              <a:t>to a class </a:t>
            </a:r>
            <a:r>
              <a:rPr lang="en-US" dirty="0" smtClean="0"/>
              <a:t>field</a:t>
            </a:r>
          </a:p>
          <a:p>
            <a:pPr lvl="1"/>
            <a:r>
              <a:rPr lang="en-US" dirty="0" smtClean="0"/>
              <a:t>Can be </a:t>
            </a:r>
            <a:r>
              <a:rPr lang="en-US" dirty="0"/>
              <a:t>dynamically </a:t>
            </a:r>
            <a:r>
              <a:rPr lang="en-US" dirty="0" smtClean="0"/>
              <a:t>calculated:</a:t>
            </a:r>
            <a:endParaRPr lang="en-US" dirty="0"/>
          </a:p>
        </p:txBody>
      </p:sp>
      <p:sp>
        <p:nvSpPr>
          <p:cNvPr id="7331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Properties</a:t>
            </a:r>
            <a:endParaRPr lang="bg-BG" dirty="0"/>
          </a:p>
        </p:txBody>
      </p:sp>
      <p:sp>
        <p:nvSpPr>
          <p:cNvPr id="733188" name="Rectangle 4"/>
          <p:cNvSpPr>
            <a:spLocks noChangeArrowheads="1"/>
          </p:cNvSpPr>
          <p:nvPr/>
        </p:nvSpPr>
        <p:spPr bwMode="auto">
          <a:xfrm>
            <a:off x="769458" y="2461260"/>
            <a:ext cx="10582754" cy="393954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class Rectangle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bg-BG" altLang="ko-KR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  <a:endParaRPr lang="en-US" altLang="ko-KR" sz="20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private double width;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private double height;</a:t>
            </a:r>
          </a:p>
          <a:p>
            <a:pPr marL="282575" indent="-282575"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public double Area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{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	      get</a:t>
            </a:r>
          </a:p>
          <a:p>
            <a:pPr marL="282575" lvl="2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{</a:t>
            </a:r>
          </a:p>
          <a:p>
            <a:pPr marL="282575" lvl="2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    return width * height;</a:t>
            </a:r>
          </a:p>
          <a:p>
            <a:pPr marL="282575" lvl="2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}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}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bg-BG" altLang="ko-KR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altLang="ko-KR" sz="20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929255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Properties could be defined without an underlying field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They are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automatically</a:t>
            </a:r>
            <a:r>
              <a:rPr lang="en-US" dirty="0" smtClean="0"/>
              <a:t> created by the compiler (auto properties)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Automatic Properties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13359" y="2615148"/>
            <a:ext cx="10562878" cy="378565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 UserProfile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public int UserId { get; set; }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public string FirstName { get; set; }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public string LastName { get; set; }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…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UserProfile profile = new UserProfile() {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FirstName = "Steve",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LastName = "Balmer",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UserId = 91112 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3603835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 descr="http://www.boedeker.com/plavis.jp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0658" y="1427325"/>
            <a:ext cx="4248236" cy="2839875"/>
          </a:xfrm>
          <a:prstGeom prst="roundRect">
            <a:avLst>
              <a:gd name="adj" fmla="val 5711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outerShdw blurRad="107950" dist="12700" dir="5400000" algn="ctr">
              <a:srgbClr val="000000"/>
            </a:outerShdw>
            <a:reflection blurRad="12700" stA="38000" endPos="28000" dist="5000" dir="5400000" sy="-100000" algn="bl" rotWithShape="0"/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</p:pic>
      <p:sp>
        <p:nvSpPr>
          <p:cNvPr id="734210" name="Rectangle 2"/>
          <p:cNvSpPr>
            <a:spLocks noGrp="1" noChangeArrowheads="1"/>
          </p:cNvSpPr>
          <p:nvPr>
            <p:ph type="title"/>
          </p:nvPr>
        </p:nvSpPr>
        <p:spPr>
          <a:xfrm>
            <a:off x="1575540" y="4881099"/>
            <a:ext cx="8938472" cy="820600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en-US" dirty="0"/>
              <a:t>Properties</a:t>
            </a:r>
            <a:endParaRPr lang="en-US" noProof="1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75540" y="5683067"/>
            <a:ext cx="8938472" cy="688256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547040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361950" indent="-361950">
              <a:lnSpc>
                <a:spcPct val="114000"/>
              </a:lnSpc>
              <a:tabLst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Classes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/>
              <a:t>model real-world objects and </a:t>
            </a:r>
            <a:r>
              <a:rPr lang="en-US" dirty="0" smtClean="0"/>
              <a:t>define:</a:t>
            </a:r>
            <a:endParaRPr lang="bg-BG" dirty="0"/>
          </a:p>
          <a:p>
            <a:pPr marL="709613" lvl="1" indent="-361950">
              <a:lnSpc>
                <a:spcPct val="114000"/>
              </a:lnSpc>
            </a:pPr>
            <a:r>
              <a:rPr lang="en-US" dirty="0"/>
              <a:t>Attributes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(state, properties, fields)</a:t>
            </a:r>
          </a:p>
          <a:p>
            <a:pPr marL="709613" lvl="1" indent="-361950">
              <a:lnSpc>
                <a:spcPct val="114000"/>
              </a:lnSpc>
            </a:pPr>
            <a:r>
              <a:rPr lang="en-US" dirty="0"/>
              <a:t>Behavior (methods, operations)</a:t>
            </a:r>
          </a:p>
          <a:p>
            <a:pPr marL="361950" indent="-361950">
              <a:lnSpc>
                <a:spcPct val="114000"/>
              </a:lnSpc>
            </a:pPr>
            <a:r>
              <a:rPr lang="en-US" dirty="0"/>
              <a:t>Classes describe the structure of objects</a:t>
            </a:r>
          </a:p>
          <a:p>
            <a:pPr marL="709613" lvl="1" indent="-361950">
              <a:lnSpc>
                <a:spcPct val="114000"/>
              </a:lnSpc>
            </a:pPr>
            <a:r>
              <a:rPr lang="en-US" dirty="0"/>
              <a:t>Objects describe particular instance of a class</a:t>
            </a:r>
          </a:p>
          <a:p>
            <a:pPr marL="361950" indent="-361950">
              <a:lnSpc>
                <a:spcPct val="114000"/>
              </a:lnSpc>
              <a:tabLst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Properties</a:t>
            </a:r>
            <a:r>
              <a:rPr lang="en-US" dirty="0"/>
              <a:t> hold information about the modeled object relevant to the problem</a:t>
            </a:r>
          </a:p>
          <a:p>
            <a:pPr marL="361950" indent="-361950">
              <a:lnSpc>
                <a:spcPct val="114000"/>
              </a:lnSpc>
              <a:tabLst/>
            </a:pPr>
            <a:r>
              <a:rPr lang="en-US" dirty="0"/>
              <a:t>Operations implement object behavior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Classes in OOP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7253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210" name="Rectangle 2"/>
          <p:cNvSpPr>
            <a:spLocks noGrp="1" noChangeArrowheads="1"/>
          </p:cNvSpPr>
          <p:nvPr>
            <p:ph type="title"/>
          </p:nvPr>
        </p:nvSpPr>
        <p:spPr>
          <a:xfrm>
            <a:off x="608012" y="5181600"/>
            <a:ext cx="10873528" cy="990600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en-US" dirty="0" smtClean="0"/>
              <a:t>Keeping the Object State Correct</a:t>
            </a:r>
            <a:endParaRPr lang="en-US" noProof="1"/>
          </a:p>
        </p:txBody>
      </p:sp>
      <p:pic>
        <p:nvPicPr>
          <p:cNvPr id="2052" name="Picture 4" descr="http://www.iconarchive.com/icons/custom-icon-design/pretty-office-6/256/question-type-one-correct-icon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6790" y="1981200"/>
            <a:ext cx="3250353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://www.mricons.com/store/png/1312_1941_128_accept_check_correct_green_icon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8340" y="2743201"/>
            <a:ext cx="2987748" cy="2241397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http://people.mozilla.com/~faaborg/files/prism/announcement/personalBlog/prismIcon.pn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461740" y="2749774"/>
            <a:ext cx="5802382" cy="1669826"/>
          </a:xfrm>
          <a:prstGeom prst="roundRect">
            <a:avLst>
              <a:gd name="adj" fmla="val 9382"/>
            </a:avLst>
          </a:prstGeom>
          <a:noFill/>
          <a:ln>
            <a:solidFill>
              <a:schemeClr val="tx2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5593" y="1643307"/>
            <a:ext cx="1511939" cy="1518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76864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Constructors and properties can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keep the object's state correct</a:t>
            </a:r>
          </a:p>
          <a:p>
            <a:pPr lvl="1"/>
            <a:r>
              <a:rPr lang="en-US" dirty="0" smtClean="0"/>
              <a:t>This is known as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encapsulation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smtClean="0"/>
              <a:t>in OOP</a:t>
            </a:r>
          </a:p>
          <a:p>
            <a:pPr lvl="1"/>
            <a:r>
              <a:rPr lang="en-US" dirty="0" smtClean="0"/>
              <a:t>Can force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validation </a:t>
            </a:r>
            <a:r>
              <a:rPr lang="en-US" dirty="0" smtClean="0"/>
              <a:t>when creating / modifying the object's internal state</a:t>
            </a:r>
          </a:p>
          <a:p>
            <a:pPr lvl="1"/>
            <a:r>
              <a:rPr lang="en-US" dirty="0" smtClean="0"/>
              <a:t>Constructors define which properties are mandatory and which are optional</a:t>
            </a:r>
          </a:p>
          <a:p>
            <a:pPr lvl="1"/>
            <a:r>
              <a:rPr lang="en-US" dirty="0" smtClean="0"/>
              <a:t>Property setters should validate the new value before saving it in the object field</a:t>
            </a:r>
          </a:p>
          <a:p>
            <a:pPr lvl="1"/>
            <a:r>
              <a:rPr lang="en-US" dirty="0" smtClean="0"/>
              <a:t>Invalid values should cause an exception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Keep the Object State Correct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0573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42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800" dirty="0"/>
              <a:t>Keep </a:t>
            </a:r>
            <a:r>
              <a:rPr lang="en-US" sz="3800" dirty="0" smtClean="0"/>
              <a:t>the Object </a:t>
            </a:r>
            <a:r>
              <a:rPr lang="en-US" sz="3800" dirty="0"/>
              <a:t>State </a:t>
            </a:r>
            <a:r>
              <a:rPr lang="en-US" sz="3800" dirty="0" smtClean="0"/>
              <a:t>– Example</a:t>
            </a:r>
            <a:endParaRPr lang="en-US" sz="3800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12588" y="1090910"/>
            <a:ext cx="10665222" cy="538609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1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</a:t>
            </a:r>
            <a:r>
              <a:rPr lang="en-US" altLang="ko-KR" sz="1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 Person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1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1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private </a:t>
            </a:r>
            <a:r>
              <a:rPr lang="en-US" altLang="ko-KR" sz="1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name;</a:t>
            </a:r>
          </a:p>
          <a:p>
            <a:pPr marL="282575" indent="-282575"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1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public </a:t>
            </a:r>
            <a:r>
              <a:rPr lang="en-US" altLang="ko-KR" sz="1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Person(string name)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1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{</a:t>
            </a:r>
            <a:endParaRPr lang="en-US" altLang="ko-KR" sz="18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1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this.Name </a:t>
            </a:r>
            <a:r>
              <a:rPr lang="en-US" altLang="ko-KR" sz="1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name;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1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}</a:t>
            </a:r>
            <a:r>
              <a:rPr lang="en-US" altLang="ko-KR" sz="1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	</a:t>
            </a:r>
          </a:p>
          <a:p>
            <a:pPr marL="282575" indent="-282575"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1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public </a:t>
            </a:r>
            <a:r>
              <a:rPr lang="en-US" altLang="ko-KR" sz="1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Name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1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{</a:t>
            </a:r>
            <a:endParaRPr lang="en-US" altLang="ko-KR" sz="18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1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get </a:t>
            </a:r>
            <a:r>
              <a:rPr lang="en-US" altLang="ko-KR" sz="1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 return this.name; }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1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set</a:t>
            </a:r>
            <a:endParaRPr lang="en-US" altLang="ko-KR" sz="18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1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{</a:t>
            </a:r>
            <a:endParaRPr lang="en-US" altLang="ko-KR" sz="18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1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 if </a:t>
            </a:r>
            <a:r>
              <a:rPr lang="en-US" altLang="ko-KR" sz="1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(string.IsNullOrEmpty(value</a:t>
            </a:r>
            <a:r>
              <a:rPr lang="en-US" altLang="ko-KR" sz="1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))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1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    throw </a:t>
            </a:r>
            <a:r>
              <a:rPr lang="en-US" altLang="ko-KR" sz="1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new ArgumentException("Invalid name!");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1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 this.name </a:t>
            </a:r>
            <a:r>
              <a:rPr lang="en-US" altLang="ko-KR" sz="1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value;</a:t>
            </a: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1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}</a:t>
            </a:r>
            <a:endParaRPr lang="en-US" altLang="ko-KR" sz="18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1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}</a:t>
            </a:r>
            <a:endParaRPr lang="en-US" altLang="ko-KR" sz="18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282575" indent="-282575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altLang="ko-KR" sz="1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cxnSp>
        <p:nvCxnSpPr>
          <p:cNvPr id="6" name="Straight Arrow Connector 2"/>
          <p:cNvCxnSpPr/>
          <p:nvPr/>
        </p:nvCxnSpPr>
        <p:spPr>
          <a:xfrm rot="16200000" flipH="1">
            <a:off x="2865998" y="3153007"/>
            <a:ext cx="362420" cy="1"/>
          </a:xfrm>
          <a:prstGeom prst="curvedConnector3">
            <a:avLst>
              <a:gd name="adj1" fmla="val 50000"/>
            </a:avLst>
          </a:prstGeom>
          <a:ln w="38100">
            <a:solidFill>
              <a:schemeClr val="accent5">
                <a:lumMod val="20000"/>
                <a:lumOff val="80000"/>
              </a:schemeClr>
            </a:solidFill>
            <a:tailEnd type="arrow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3" name="AutoShape 5"/>
          <p:cNvSpPr>
            <a:spLocks noChangeArrowheads="1"/>
          </p:cNvSpPr>
          <p:nvPr/>
        </p:nvSpPr>
        <p:spPr bwMode="auto">
          <a:xfrm>
            <a:off x="6551613" y="1676400"/>
            <a:ext cx="4038600" cy="1804749"/>
          </a:xfrm>
          <a:prstGeom prst="wedgeRoundRectCallout">
            <a:avLst>
              <a:gd name="adj1" fmla="val -80073"/>
              <a:gd name="adj2" fmla="val -27666"/>
              <a:gd name="adj3" fmla="val 16667"/>
            </a:avLst>
          </a:prstGeom>
          <a:solidFill>
            <a:srgbClr val="663606"/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pPr algn="ctr" eaLnBrk="0" hangingPunct="0">
              <a:lnSpc>
                <a:spcPts val="3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noProof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Consolas" pitchFamily="49" charset="0"/>
              </a:rPr>
              <a:t>We have only one constructor, so we </a:t>
            </a:r>
            <a:r>
              <a:rPr lang="en-US" sz="2600" b="1" noProof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Consolas" pitchFamily="49" charset="0"/>
              </a:rPr>
              <a:t>cannot</a:t>
            </a:r>
            <a:r>
              <a:rPr lang="en-US" sz="2600" noProof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Consolas" pitchFamily="49" charset="0"/>
              </a:rPr>
              <a:t> create a person without specifying a name</a:t>
            </a:r>
            <a:endParaRPr lang="bg-BG" sz="2600" noProof="1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cs typeface="Consolas" pitchFamily="49" charset="0"/>
            </a:endParaRPr>
          </a:p>
        </p:txBody>
      </p:sp>
      <p:sp>
        <p:nvSpPr>
          <p:cNvPr id="7" name="AutoShape 5"/>
          <p:cNvSpPr>
            <a:spLocks noChangeArrowheads="1"/>
          </p:cNvSpPr>
          <p:nvPr/>
        </p:nvSpPr>
        <p:spPr bwMode="auto">
          <a:xfrm>
            <a:off x="7008654" y="5410200"/>
            <a:ext cx="3200558" cy="953453"/>
          </a:xfrm>
          <a:prstGeom prst="wedgeRoundRectCallout">
            <a:avLst>
              <a:gd name="adj1" fmla="val -66705"/>
              <a:gd name="adj2" fmla="val -56554"/>
              <a:gd name="adj3" fmla="val 16667"/>
            </a:avLst>
          </a:prstGeom>
          <a:solidFill>
            <a:srgbClr val="663606"/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pPr algn="ctr" eaLnBrk="0" hangingPunct="0">
              <a:lnSpc>
                <a:spcPts val="3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noProof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Consolas" pitchFamily="49" charset="0"/>
              </a:rPr>
              <a:t>Incorrect name cannot be assigned</a:t>
            </a:r>
            <a:endParaRPr lang="bg-BG" sz="2600" noProof="1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683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210" name="Rectangle 2"/>
          <p:cNvSpPr>
            <a:spLocks noGrp="1" noChangeArrowheads="1"/>
          </p:cNvSpPr>
          <p:nvPr>
            <p:ph type="title"/>
          </p:nvPr>
        </p:nvSpPr>
        <p:spPr>
          <a:xfrm>
            <a:off x="1012084" y="4800600"/>
            <a:ext cx="10111528" cy="820600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en-US" dirty="0" smtClean="0"/>
              <a:t>Keeping the Object State Correct</a:t>
            </a:r>
            <a:endParaRPr lang="en-US" noProof="1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1598612" y="5636344"/>
            <a:ext cx="8938472" cy="688256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2052" name="Picture 4" descr="http://www.iconarchive.com/icons/custom-icon-design/pretty-office-6/256/question-type-one-correct-icon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0230" y="1568603"/>
            <a:ext cx="3250353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://www.mricons.com/store/png/1312_1941_128_accept_check_correct_green_icon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2835" y="2406803"/>
            <a:ext cx="2987748" cy="2241397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http://people.mozilla.com/~faaborg/files/prism/announcement/personalBlog/prismIcon.pn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168830" y="2216374"/>
            <a:ext cx="5802382" cy="1669826"/>
          </a:xfrm>
          <a:prstGeom prst="roundRect">
            <a:avLst>
              <a:gd name="adj" fmla="val 9382"/>
            </a:avLst>
          </a:prstGeom>
          <a:noFill/>
          <a:ln>
            <a:solidFill>
              <a:schemeClr val="tx2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1369" y="1192904"/>
            <a:ext cx="1511939" cy="1518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09264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44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2" y="1151121"/>
            <a:ext cx="11804821" cy="5570355"/>
          </a:xfrm>
        </p:spPr>
        <p:txBody>
          <a:bodyPr>
            <a:noAutofit/>
          </a:bodyPr>
          <a:lstStyle/>
          <a:p>
            <a:pPr marL="358775" indent="-358775">
              <a:lnSpc>
                <a:spcPct val="110000"/>
              </a:lnSpc>
            </a:pPr>
            <a:r>
              <a:rPr lang="en-US" sz="3200" dirty="0"/>
              <a:t>Classes define specific structure for objects</a:t>
            </a:r>
          </a:p>
          <a:p>
            <a:pPr marL="706438" lvl="1" indent="-358775">
              <a:lnSpc>
                <a:spcPct val="110000"/>
              </a:lnSpc>
            </a:pPr>
            <a:r>
              <a:rPr lang="en-US" sz="3000" dirty="0"/>
              <a:t>Objects are particular instances of a class</a:t>
            </a:r>
          </a:p>
          <a:p>
            <a:pPr marL="358775" indent="-358775">
              <a:lnSpc>
                <a:spcPct val="110000"/>
              </a:lnSpc>
            </a:pPr>
            <a:r>
              <a:rPr lang="en-US" sz="3200" dirty="0"/>
              <a:t>Classes define fields, methods, constructors</a:t>
            </a:r>
            <a:r>
              <a:rPr lang="en-US" sz="3200" dirty="0" smtClean="0"/>
              <a:t>,</a:t>
            </a:r>
            <a:br>
              <a:rPr lang="en-US" sz="3200" dirty="0" smtClean="0"/>
            </a:br>
            <a:r>
              <a:rPr lang="en-US" sz="3200" dirty="0" smtClean="0"/>
              <a:t>properties </a:t>
            </a:r>
            <a:r>
              <a:rPr lang="en-US" sz="3200" dirty="0"/>
              <a:t>and other members</a:t>
            </a:r>
          </a:p>
          <a:p>
            <a:pPr marL="706438" lvl="1" indent="-358775">
              <a:lnSpc>
                <a:spcPct val="110000"/>
              </a:lnSpc>
            </a:pPr>
            <a:r>
              <a:rPr lang="en-US" sz="3000" dirty="0"/>
              <a:t>Access modifiers limit the access to class members</a:t>
            </a:r>
          </a:p>
          <a:p>
            <a:pPr marL="358775" indent="-358775">
              <a:lnSpc>
                <a:spcPct val="110000"/>
              </a:lnSpc>
            </a:pPr>
            <a:r>
              <a:rPr lang="en-US" sz="3200" dirty="0"/>
              <a:t>Constructors are invoked when creating new class instances and initialize the object's internal </a:t>
            </a:r>
            <a:r>
              <a:rPr lang="en-US" sz="3200" dirty="0" smtClean="0"/>
              <a:t>state</a:t>
            </a:r>
          </a:p>
          <a:p>
            <a:pPr marL="358775" indent="-358775">
              <a:lnSpc>
                <a:spcPct val="110000"/>
              </a:lnSpc>
            </a:pPr>
            <a:r>
              <a:rPr lang="en-US" sz="3200" dirty="0" smtClean="0"/>
              <a:t>Properties </a:t>
            </a:r>
            <a:r>
              <a:rPr lang="en-US" sz="3200" dirty="0"/>
              <a:t>expose the class data in safe, controlled way</a:t>
            </a:r>
            <a:endParaRPr lang="bg-BG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pic>
        <p:nvPicPr>
          <p:cNvPr id="7" name="Picture 2" descr="C:\Users\Ivan\Desktop\elements_presentations\summary_pic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0412" y="1375553"/>
            <a:ext cx="3178806" cy="2358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1295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License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1796243"/>
          </a:xfrm>
        </p:spPr>
        <p:txBody>
          <a:bodyPr>
            <a:normAutofit/>
          </a:bodyPr>
          <a:lstStyle/>
          <a:p>
            <a:r>
              <a:rPr lang="en-US" dirty="0"/>
              <a:t>This </a:t>
            </a:r>
            <a:r>
              <a:rPr lang="en-US" dirty="0" smtClean="0"/>
              <a:t>course (slides, examples, demos, videos, homework, etc.)</a:t>
            </a:r>
            <a:br>
              <a:rPr lang="en-US" dirty="0" smtClean="0"/>
            </a:br>
            <a:r>
              <a:rPr lang="en-US" dirty="0" smtClean="0"/>
              <a:t>is </a:t>
            </a:r>
            <a:r>
              <a:rPr lang="en-US" dirty="0"/>
              <a:t>licensed </a:t>
            </a:r>
            <a:r>
              <a:rPr lang="en-US" dirty="0" smtClean="0"/>
              <a:t>under </a:t>
            </a:r>
            <a:r>
              <a:rPr lang="en-US" dirty="0"/>
              <a:t>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 smtClean="0">
                <a:hlinkClick r:id="rId3"/>
              </a:rPr>
              <a:t>Attribution-NonCommercial-ShareAlike</a:t>
            </a:r>
            <a:r>
              <a:rPr lang="en-US" dirty="0" smtClean="0">
                <a:hlinkClick r:id="rId3"/>
              </a:rPr>
              <a:t> </a:t>
            </a:r>
            <a:r>
              <a:rPr lang="en-US" dirty="0">
                <a:hlinkClick r:id="rId3"/>
              </a:rPr>
              <a:t>4.0 International</a:t>
            </a:r>
            <a:r>
              <a:rPr lang="en-US" dirty="0"/>
              <a:t>" </a:t>
            </a:r>
            <a:r>
              <a:rPr lang="en-US" dirty="0" smtClean="0"/>
              <a:t>license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45</a:t>
            </a:fld>
            <a:endParaRPr lang="en-US" dirty="0"/>
          </a:p>
        </p:txBody>
      </p:sp>
      <p:pic>
        <p:nvPicPr>
          <p:cNvPr id="8" name="Picture 4" title="CC-BY-NC-SA License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7637" y="3281192"/>
            <a:ext cx="3170776" cy="110938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/>
          <p:cNvSpPr>
            <a:spLocks noGrp="1"/>
          </p:cNvSpPr>
          <p:nvPr>
            <p:ph idx="4294967295"/>
          </p:nvPr>
        </p:nvSpPr>
        <p:spPr>
          <a:xfrm>
            <a:off x="188815" y="4724400"/>
            <a:ext cx="11804822" cy="1997079"/>
          </a:xfrm>
        </p:spPr>
        <p:txBody>
          <a:bodyPr>
            <a:normAutofit/>
          </a:bodyPr>
          <a:lstStyle/>
          <a:p>
            <a:pPr>
              <a:spcBef>
                <a:spcPts val="1800"/>
              </a:spcBef>
            </a:pPr>
            <a:r>
              <a:rPr lang="en-US" sz="2400" dirty="0" smtClean="0"/>
              <a:t>Attribution: this work may contain portions from</a:t>
            </a:r>
          </a:p>
          <a:p>
            <a:pPr lvl="1"/>
            <a:r>
              <a:rPr lang="en-US" sz="2000" dirty="0"/>
              <a:t>"</a:t>
            </a:r>
            <a:r>
              <a:rPr lang="en-US" sz="2000" dirty="0">
                <a:hlinkClick r:id="rId5"/>
              </a:rPr>
              <a:t>Fundamentals of Computer Programming with C#</a:t>
            </a:r>
            <a:r>
              <a:rPr lang="en-US" sz="2000" dirty="0"/>
              <a:t>" book by Svetlin Nakov &amp; Co. under </a:t>
            </a:r>
            <a:r>
              <a:rPr lang="en-US" sz="2000" dirty="0">
                <a:hlinkClick r:id="rId6"/>
              </a:rPr>
              <a:t>CC-BY-SA</a:t>
            </a:r>
            <a:r>
              <a:rPr lang="en-US" sz="2000" dirty="0"/>
              <a:t> license</a:t>
            </a:r>
          </a:p>
          <a:p>
            <a:pPr lvl="1"/>
            <a:r>
              <a:rPr lang="en-US" sz="2000" dirty="0" smtClean="0"/>
              <a:t>"</a:t>
            </a:r>
            <a:r>
              <a:rPr lang="en-US" sz="2000" dirty="0" smtClean="0">
                <a:hlinkClick r:id="rId7"/>
              </a:rPr>
              <a:t>OOP</a:t>
            </a:r>
            <a:r>
              <a:rPr lang="en-US" sz="2000" dirty="0" smtClean="0"/>
              <a:t>" </a:t>
            </a:r>
            <a:r>
              <a:rPr lang="en-US" sz="2000" dirty="0"/>
              <a:t>course by </a:t>
            </a:r>
            <a:r>
              <a:rPr lang="en-US" sz="2000" noProof="1"/>
              <a:t>Telerik Academy</a:t>
            </a:r>
            <a:r>
              <a:rPr lang="en-US" sz="2000" dirty="0"/>
              <a:t> under </a:t>
            </a:r>
            <a:r>
              <a:rPr lang="en-US" sz="2000" dirty="0">
                <a:hlinkClick r:id="rId8"/>
              </a:rPr>
              <a:t>CC-BY-NC-SA</a:t>
            </a:r>
            <a:r>
              <a:rPr lang="en-US" sz="2000" dirty="0"/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3687713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hlinkClick r:id="rId3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0297" y="1424940"/>
            <a:ext cx="2203729" cy="784654"/>
          </a:xfrm>
          <a:prstGeom prst="roundRect">
            <a:avLst>
              <a:gd name="adj" fmla="val 3159"/>
            </a:avLst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hlinkClick r:id="rId5"/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612" y="1424940"/>
            <a:ext cx="1710402" cy="784860"/>
          </a:xfrm>
          <a:prstGeom prst="roundRect">
            <a:avLst>
              <a:gd name="adj" fmla="val 3159"/>
            </a:avLst>
          </a:prstGeom>
        </p:spPr>
      </p:pic>
      <p:pic>
        <p:nvPicPr>
          <p:cNvPr id="6" name="Picture 5">
            <a:hlinkClick r:id="rId7"/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2052" y="1424940"/>
            <a:ext cx="2372207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7" name="Picture 6">
            <a:hlinkClick r:id="rId9"/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9561" y="1424940"/>
            <a:ext cx="1991815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8" name="Picture 7">
            <a:hlinkClick r:id="rId11"/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0064" y="1424940"/>
            <a:ext cx="2043459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9" name="Picture 8">
            <a:hlinkClick r:id="rId13"/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938" y="5463746"/>
            <a:ext cx="3096656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10" name="Picture 9">
            <a:hlinkClick r:id="rId15"/>
          </p:cNvPr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5011" y="5570496"/>
            <a:ext cx="2947601" cy="568632"/>
          </a:xfrm>
          <a:prstGeom prst="roundRect">
            <a:avLst>
              <a:gd name="adj" fmla="val 3159"/>
            </a:avLst>
          </a:prstGeom>
        </p:spPr>
      </p:pic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Defining Classes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9535" y="5463746"/>
            <a:ext cx="1451877" cy="784654"/>
          </a:xfrm>
          <a:prstGeom prst="roundRect">
            <a:avLst>
              <a:gd name="adj" fmla="val 2953"/>
            </a:avLst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9214" y="5461225"/>
            <a:ext cx="2551399" cy="787175"/>
          </a:xfrm>
          <a:prstGeom prst="roundRect">
            <a:avLst>
              <a:gd name="adj" fmla="val 2953"/>
            </a:avLst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29384" y="6400802"/>
            <a:ext cx="10482604" cy="351754"/>
          </a:xfrm>
        </p:spPr>
        <p:txBody>
          <a:bodyPr/>
          <a:lstStyle/>
          <a:p>
            <a:r>
              <a:rPr lang="en-US" dirty="0">
                <a:hlinkClick r:id="rId19"/>
              </a:rPr>
              <a:t>https://</a:t>
            </a:r>
            <a:r>
              <a:rPr lang="en-US" dirty="0" smtClean="0">
                <a:hlinkClick r:id="rId19"/>
              </a:rPr>
              <a:t>softuni.bg/courses/oop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1626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Free 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 smtClean="0"/>
              <a:t>Software University Foundation – </a:t>
            </a:r>
            <a:r>
              <a:rPr lang="en-US" sz="3200" noProof="1" smtClean="0">
                <a:hlinkClick r:id="rId3"/>
              </a:rPr>
              <a:t>softuni.org</a:t>
            </a:r>
            <a:endParaRPr lang="en-US" sz="3200" noProof="1" smtClean="0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University </a:t>
            </a:r>
            <a:r>
              <a:rPr lang="en-US" dirty="0"/>
              <a:t>@ </a:t>
            </a:r>
            <a:r>
              <a:rPr lang="en-US" dirty="0" smtClean="0"/>
              <a:t>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</a:t>
            </a:r>
            <a:r>
              <a:rPr lang="en-US" dirty="0"/>
              <a:t>University @ </a:t>
            </a:r>
            <a:r>
              <a:rPr lang="en-US" dirty="0" smtClean="0"/>
              <a:t>YouTube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6"/>
              </a:rPr>
              <a:t>youtube.com/SoftwareUniversity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 smtClean="0"/>
              <a:t>Software University Forums – </a:t>
            </a:r>
            <a:r>
              <a:rPr lang="en-US" dirty="0">
                <a:hlinkClick r:id="rId7"/>
              </a:rPr>
              <a:t>forum.softuni.bg</a:t>
            </a:r>
            <a:endParaRPr lang="en-US" noProof="1"/>
          </a:p>
        </p:txBody>
      </p:sp>
      <p:pic>
        <p:nvPicPr>
          <p:cNvPr id="10" name="Picture 9" title="Software University Foundation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359" t="-15226" r="-5359" b="-15226"/>
          <a:stretch/>
        </p:blipFill>
        <p:spPr>
          <a:xfrm>
            <a:off x="9457098" y="466964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 title="Software University @ Facebook">
            <a:hlinkClick r:id="rId9"/>
          </p:cNvPr>
          <p:cNvPicPr>
            <a:picLocks noChangeAspect="1" noChangeArrowheads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0075536" y="3385124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title="Software University Videos @ YouTube">
            <a:hlinkClick r:id="rId6"/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6544" y="4589658"/>
            <a:ext cx="1837868" cy="675261"/>
          </a:xfrm>
          <a:prstGeom prst="rect">
            <a:avLst/>
          </a:prstGeom>
          <a:ln w="25400">
            <a:solidFill>
              <a:schemeClr val="bg1">
                <a:lumMod val="50000"/>
                <a:lumOff val="50000"/>
                <a:alpha val="2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title="Software University - Forum">
            <a:hlinkClick r:id="rId7"/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  <p:pic>
        <p:nvPicPr>
          <p:cNvPr id="14" name="Picture 13" title="Software University">
            <a:hlinkClick r:id="rId4"/>
          </p:cNvPr>
          <p:cNvPicPr>
            <a:picLocks noChangeAspect="1"/>
          </p:cNvPicPr>
          <p:nvPr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214" b="7214"/>
          <a:stretch/>
        </p:blipFill>
        <p:spPr>
          <a:xfrm>
            <a:off x="9659438" y="1594686"/>
            <a:ext cx="1834974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</p:spTree>
    <p:extLst>
      <p:ext uri="{BB962C8B-B14F-4D97-AF65-F5344CB8AC3E}">
        <p14:creationId xmlns:p14="http://schemas.microsoft.com/office/powerpoint/2010/main" val="2931241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Classes in C# can have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members</a:t>
            </a:r>
            <a:r>
              <a:rPr lang="en-US" dirty="0"/>
              <a:t>: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Fields</a:t>
            </a:r>
            <a:r>
              <a:rPr lang="bg-BG" dirty="0"/>
              <a:t>, </a:t>
            </a:r>
            <a:r>
              <a:rPr lang="en-US" dirty="0"/>
              <a:t>constants</a:t>
            </a:r>
            <a:r>
              <a:rPr lang="bg-BG" dirty="0"/>
              <a:t>, </a:t>
            </a:r>
            <a:r>
              <a:rPr lang="en-US" dirty="0"/>
              <a:t>methods</a:t>
            </a:r>
            <a:r>
              <a:rPr lang="bg-BG" dirty="0"/>
              <a:t>, </a:t>
            </a:r>
            <a:r>
              <a:rPr lang="en-US" dirty="0"/>
              <a:t>properties</a:t>
            </a:r>
            <a:r>
              <a:rPr lang="bg-BG" dirty="0"/>
              <a:t>, </a:t>
            </a:r>
            <a:r>
              <a:rPr lang="en-US" dirty="0"/>
              <a:t>indexers</a:t>
            </a:r>
            <a:r>
              <a:rPr lang="bg-BG" dirty="0"/>
              <a:t>, </a:t>
            </a:r>
            <a:r>
              <a:rPr lang="en-US" dirty="0"/>
              <a:t>events</a:t>
            </a:r>
            <a:r>
              <a:rPr lang="bg-BG" dirty="0"/>
              <a:t>, </a:t>
            </a:r>
            <a:r>
              <a:rPr lang="en-US" dirty="0"/>
              <a:t>operators</a:t>
            </a:r>
            <a:r>
              <a:rPr lang="bg-BG" dirty="0"/>
              <a:t>, </a:t>
            </a:r>
            <a:r>
              <a:rPr lang="en-US" dirty="0"/>
              <a:t>constructors</a:t>
            </a:r>
            <a:r>
              <a:rPr lang="bg-BG" dirty="0"/>
              <a:t>, </a:t>
            </a:r>
            <a:r>
              <a:rPr lang="en-US" dirty="0"/>
              <a:t>destructors, …</a:t>
            </a:r>
            <a:endParaRPr lang="bg-BG" dirty="0"/>
          </a:p>
          <a:p>
            <a:pPr lvl="1">
              <a:lnSpc>
                <a:spcPct val="100000"/>
              </a:lnSpc>
            </a:pPr>
            <a:r>
              <a:rPr lang="en-US" dirty="0"/>
              <a:t>Inner types</a:t>
            </a:r>
            <a:r>
              <a:rPr lang="bg-BG" dirty="0"/>
              <a:t> (</a:t>
            </a:r>
            <a:r>
              <a:rPr lang="en-US" dirty="0"/>
              <a:t>inner classes</a:t>
            </a:r>
            <a:r>
              <a:rPr lang="bg-BG" dirty="0"/>
              <a:t>, </a:t>
            </a:r>
            <a:r>
              <a:rPr lang="en-US" dirty="0"/>
              <a:t>structures</a:t>
            </a:r>
            <a:r>
              <a:rPr lang="bg-BG" dirty="0"/>
              <a:t>, </a:t>
            </a:r>
            <a:r>
              <a:rPr lang="en-US" dirty="0"/>
              <a:t>interfaces</a:t>
            </a:r>
            <a:r>
              <a:rPr lang="bg-BG" dirty="0"/>
              <a:t>, </a:t>
            </a:r>
            <a:r>
              <a:rPr lang="en-US" dirty="0"/>
              <a:t>delegates</a:t>
            </a:r>
            <a:r>
              <a:rPr lang="bg-BG" dirty="0"/>
              <a:t>, ...)</a:t>
            </a:r>
          </a:p>
          <a:p>
            <a:pPr>
              <a:lnSpc>
                <a:spcPct val="100000"/>
              </a:lnSpc>
            </a:pPr>
            <a:r>
              <a:rPr lang="en-US" dirty="0"/>
              <a:t>Members can have access modifiers (scope)</a:t>
            </a:r>
            <a:endParaRPr lang="bg-BG" dirty="0"/>
          </a:p>
          <a:p>
            <a:pPr lvl="1">
              <a:lnSpc>
                <a:spcPct val="10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public</a:t>
            </a:r>
            <a:r>
              <a:rPr lang="en-US" dirty="0"/>
              <a:t>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private</a:t>
            </a:r>
            <a:r>
              <a:rPr lang="en-US" dirty="0"/>
              <a:t>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protected</a:t>
            </a:r>
            <a:r>
              <a:rPr lang="en-US" dirty="0"/>
              <a:t>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internal</a:t>
            </a:r>
            <a:endParaRPr lang="bg-BG" b="1" dirty="0">
              <a:solidFill>
                <a:schemeClr val="tx2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>
              <a:lnSpc>
                <a:spcPct val="100000"/>
              </a:lnSpc>
            </a:pPr>
            <a:r>
              <a:rPr lang="en-US" dirty="0"/>
              <a:t>Members can be</a:t>
            </a:r>
          </a:p>
          <a:p>
            <a:pPr lvl="1">
              <a:lnSpc>
                <a:spcPct val="10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static</a:t>
            </a:r>
            <a:r>
              <a:rPr lang="bg-BG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bg-BG" dirty="0"/>
              <a:t>(</a:t>
            </a:r>
            <a:r>
              <a:rPr lang="en-US" dirty="0"/>
              <a:t>common</a:t>
            </a:r>
            <a:r>
              <a:rPr lang="bg-BG" dirty="0"/>
              <a:t>) </a:t>
            </a:r>
            <a:r>
              <a:rPr lang="en-US" dirty="0"/>
              <a:t>or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specific </a:t>
            </a:r>
            <a:r>
              <a:rPr lang="en-US" dirty="0"/>
              <a:t>for a given </a:t>
            </a:r>
            <a:r>
              <a:rPr lang="en-US" dirty="0" smtClean="0"/>
              <a:t>object (per instance)</a:t>
            </a:r>
            <a:endParaRPr lang="en-US" dirty="0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Classes in C#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9602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Class Definition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68350" y="1203702"/>
            <a:ext cx="10583862" cy="517064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class Cat : Animal 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/>
            </a:r>
            <a:b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  <a:endParaRPr lang="en-US" sz="22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private string name;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public Cat(string name, string owner)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{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this.Name = name; 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this.Owner = owner; 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}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2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public string Name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{ 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get { return this.name; }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set { this.name = value; }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}</a:t>
            </a:r>
            <a:endParaRPr lang="en-US" sz="2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AutoShape 7"/>
          <p:cNvSpPr>
            <a:spLocks noChangeArrowheads="1"/>
          </p:cNvSpPr>
          <p:nvPr/>
        </p:nvSpPr>
        <p:spPr bwMode="auto">
          <a:xfrm>
            <a:off x="5484812" y="2009974"/>
            <a:ext cx="1512888" cy="527804"/>
          </a:xfrm>
          <a:prstGeom prst="wedgeRoundRectCallout">
            <a:avLst>
              <a:gd name="adj1" fmla="val -114995"/>
              <a:gd name="adj2" fmla="val -32340"/>
              <a:gd name="adj3" fmla="val 16667"/>
            </a:avLst>
          </a:prstGeom>
          <a:solidFill>
            <a:srgbClr val="663606">
              <a:alpha val="94902"/>
            </a:srgbClr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pPr algn="ctr" eaLnBrk="0" hangingPunct="0">
              <a:lnSpc>
                <a:spcPts val="3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Consolas" pitchFamily="49" charset="0"/>
              </a:rPr>
              <a:t>Field</a:t>
            </a:r>
            <a:endParaRPr lang="bg-BG" sz="28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cs typeface="Consolas" pitchFamily="49" charset="0"/>
            </a:endParaRPr>
          </a:p>
        </p:txBody>
      </p:sp>
      <p:sp>
        <p:nvSpPr>
          <p:cNvPr id="7" name="AutoShape 8"/>
          <p:cNvSpPr>
            <a:spLocks noChangeArrowheads="1"/>
          </p:cNvSpPr>
          <p:nvPr/>
        </p:nvSpPr>
        <p:spPr bwMode="auto">
          <a:xfrm>
            <a:off x="5160962" y="3591697"/>
            <a:ext cx="2160587" cy="527804"/>
          </a:xfrm>
          <a:prstGeom prst="wedgeRoundRectCallout">
            <a:avLst>
              <a:gd name="adj1" fmla="val -50302"/>
              <a:gd name="adj2" fmla="val -112557"/>
              <a:gd name="adj3" fmla="val 16667"/>
            </a:avLst>
          </a:prstGeom>
          <a:solidFill>
            <a:srgbClr val="663606">
              <a:alpha val="94902"/>
            </a:srgbClr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pPr algn="ctr" eaLnBrk="0" hangingPunct="0">
              <a:lnSpc>
                <a:spcPts val="3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Consolas" pitchFamily="49" charset="0"/>
              </a:rPr>
              <a:t>Constructor</a:t>
            </a:r>
            <a:endParaRPr lang="bg-BG" sz="28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cs typeface="Consolas" pitchFamily="49" charset="0"/>
            </a:endParaRPr>
          </a:p>
        </p:txBody>
      </p:sp>
      <p:sp>
        <p:nvSpPr>
          <p:cNvPr id="8" name="AutoShape 9"/>
          <p:cNvSpPr>
            <a:spLocks noChangeArrowheads="1"/>
          </p:cNvSpPr>
          <p:nvPr/>
        </p:nvSpPr>
        <p:spPr bwMode="auto">
          <a:xfrm>
            <a:off x="5556110" y="4614648"/>
            <a:ext cx="1655763" cy="527804"/>
          </a:xfrm>
          <a:prstGeom prst="wedgeRoundRectCallout">
            <a:avLst>
              <a:gd name="adj1" fmla="val -126615"/>
              <a:gd name="adj2" fmla="val -21861"/>
              <a:gd name="adj3" fmla="val 16667"/>
            </a:avLst>
          </a:prstGeom>
          <a:solidFill>
            <a:srgbClr val="663606">
              <a:alpha val="94902"/>
            </a:srgbClr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pPr algn="ctr" eaLnBrk="0" hangingPunct="0">
              <a:lnSpc>
                <a:spcPts val="3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Consolas" pitchFamily="49" charset="0"/>
              </a:rPr>
              <a:t>Property</a:t>
            </a:r>
            <a:endParaRPr lang="bg-BG" sz="28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cs typeface="Consolas" pitchFamily="49" charset="0"/>
            </a:endParaRPr>
          </a:p>
        </p:txBody>
      </p:sp>
      <p:sp>
        <p:nvSpPr>
          <p:cNvPr id="9" name="AutoShape 10"/>
          <p:cNvSpPr>
            <a:spLocks noChangeArrowheads="1"/>
          </p:cNvSpPr>
          <p:nvPr/>
        </p:nvSpPr>
        <p:spPr bwMode="auto">
          <a:xfrm>
            <a:off x="5484812" y="609600"/>
            <a:ext cx="4419600" cy="527804"/>
          </a:xfrm>
          <a:prstGeom prst="wedgeRoundRectCallout">
            <a:avLst>
              <a:gd name="adj1" fmla="val -70672"/>
              <a:gd name="adj2" fmla="val 67578"/>
              <a:gd name="adj3" fmla="val 16667"/>
            </a:avLst>
          </a:prstGeom>
          <a:solidFill>
            <a:srgbClr val="663606">
              <a:alpha val="94902"/>
            </a:srgbClr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pPr algn="ctr" eaLnBrk="0" hangingPunct="0">
              <a:lnSpc>
                <a:spcPts val="3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Consolas" pitchFamily="49" charset="0"/>
              </a:rPr>
              <a:t>Beginning of class definition</a:t>
            </a:r>
            <a:endParaRPr lang="bg-BG" sz="28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cs typeface="Consolas" pitchFamily="49" charset="0"/>
            </a:endParaRPr>
          </a:p>
        </p:txBody>
      </p:sp>
      <p:sp>
        <p:nvSpPr>
          <p:cNvPr id="10" name="AutoShape 12"/>
          <p:cNvSpPr>
            <a:spLocks noChangeArrowheads="1"/>
          </p:cNvSpPr>
          <p:nvPr/>
        </p:nvSpPr>
        <p:spPr bwMode="auto">
          <a:xfrm>
            <a:off x="6383992" y="1311977"/>
            <a:ext cx="3505200" cy="527804"/>
          </a:xfrm>
          <a:prstGeom prst="wedgeRoundRectCallout">
            <a:avLst>
              <a:gd name="adj1" fmla="val -90450"/>
              <a:gd name="adj2" fmla="val -28458"/>
              <a:gd name="adj3" fmla="val 16667"/>
            </a:avLst>
          </a:prstGeom>
          <a:solidFill>
            <a:srgbClr val="663606">
              <a:alpha val="94902"/>
            </a:srgbClr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pPr algn="ctr" eaLnBrk="0" hangingPunct="0">
              <a:lnSpc>
                <a:spcPts val="3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Consolas" pitchFamily="49" charset="0"/>
              </a:rPr>
              <a:t>Inherited (base) class</a:t>
            </a:r>
            <a:endParaRPr lang="bg-BG" sz="28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cs typeface="Consolas" pitchFamily="49" charset="0"/>
            </a:endParaRPr>
          </a:p>
        </p:txBody>
      </p:sp>
      <p:pic>
        <p:nvPicPr>
          <p:cNvPr id="11" name="Picture 4" descr="C:\Documents\Courses\OOP\OOP Images\Officer_Meow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1412" y="4365079"/>
            <a:ext cx="1752600" cy="2055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691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Class Definition (2)</a:t>
            </a:r>
            <a:endParaRPr lang="en-US" dirty="0"/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539750" y="1268413"/>
            <a:ext cx="10583862" cy="381642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public string Owner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{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get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  <a:endParaRPr lang="en-US" sz="22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set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  <a:endParaRPr lang="en-US" sz="22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}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public void SayMiau()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{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Console.WriteLine("Miauuuuuuu!");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}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 </a:t>
            </a:r>
          </a:p>
        </p:txBody>
      </p:sp>
      <p:sp>
        <p:nvSpPr>
          <p:cNvPr id="6" name="AutoShape 5"/>
          <p:cNvSpPr>
            <a:spLocks noChangeArrowheads="1"/>
          </p:cNvSpPr>
          <p:nvPr/>
        </p:nvSpPr>
        <p:spPr bwMode="auto">
          <a:xfrm>
            <a:off x="5648324" y="2831822"/>
            <a:ext cx="1666875" cy="527804"/>
          </a:xfrm>
          <a:prstGeom prst="wedgeRoundRectCallout">
            <a:avLst>
              <a:gd name="adj1" fmla="val -119474"/>
              <a:gd name="adj2" fmla="val 63304"/>
              <a:gd name="adj3" fmla="val 16667"/>
            </a:avLst>
          </a:prstGeom>
          <a:solidFill>
            <a:srgbClr val="663606"/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pPr algn="ctr" eaLnBrk="0" hangingPunct="0">
              <a:lnSpc>
                <a:spcPts val="3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Consolas" pitchFamily="49" charset="0"/>
              </a:rPr>
              <a:t>Method</a:t>
            </a:r>
            <a:endParaRPr lang="bg-BG" sz="2800" b="1" noProof="1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cs typeface="Consolas" pitchFamily="49" charset="0"/>
            </a:endParaRPr>
          </a:p>
        </p:txBody>
      </p:sp>
      <p:sp>
        <p:nvSpPr>
          <p:cNvPr id="7" name="AutoShape 6"/>
          <p:cNvSpPr>
            <a:spLocks noChangeArrowheads="1"/>
          </p:cNvSpPr>
          <p:nvPr/>
        </p:nvSpPr>
        <p:spPr bwMode="auto">
          <a:xfrm>
            <a:off x="1103312" y="5466873"/>
            <a:ext cx="2087562" cy="953453"/>
          </a:xfrm>
          <a:prstGeom prst="wedgeRoundRectCallout">
            <a:avLst>
              <a:gd name="adj1" fmla="val -61881"/>
              <a:gd name="adj2" fmla="val -94351"/>
              <a:gd name="adj3" fmla="val 16667"/>
            </a:avLst>
          </a:prstGeom>
          <a:solidFill>
            <a:srgbClr val="663606"/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pPr algn="ctr" eaLnBrk="0" hangingPunct="0">
              <a:lnSpc>
                <a:spcPts val="3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Consolas" pitchFamily="49" charset="0"/>
              </a:rPr>
              <a:t>End of class definition</a:t>
            </a:r>
            <a:endParaRPr lang="bg-BG" sz="2800" b="1" noProof="1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cs typeface="Consolas" pitchFamily="49" charset="0"/>
            </a:endParaRPr>
          </a:p>
        </p:txBody>
      </p:sp>
      <p:pic>
        <p:nvPicPr>
          <p:cNvPr id="1028" name="Picture 4" descr="C:\Documents\Courses\OOP\OOP Images\Officer_Meow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1412" y="4365079"/>
            <a:ext cx="1752600" cy="2055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AutoShape 9"/>
          <p:cNvSpPr>
            <a:spLocks noChangeArrowheads="1"/>
          </p:cNvSpPr>
          <p:nvPr/>
        </p:nvSpPr>
        <p:spPr bwMode="auto">
          <a:xfrm>
            <a:off x="3819524" y="1905000"/>
            <a:ext cx="3657600" cy="527804"/>
          </a:xfrm>
          <a:prstGeom prst="wedgeRoundRectCallout">
            <a:avLst>
              <a:gd name="adj1" fmla="val -63209"/>
              <a:gd name="adj2" fmla="val -62034"/>
              <a:gd name="adj3" fmla="val 16667"/>
            </a:avLst>
          </a:prstGeom>
          <a:solidFill>
            <a:srgbClr val="663606">
              <a:alpha val="94902"/>
            </a:srgbClr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pPr algn="ctr" eaLnBrk="0" hangingPunct="0">
              <a:lnSpc>
                <a:spcPts val="3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Consolas" pitchFamily="49" charset="0"/>
              </a:rPr>
              <a:t>Automatic Property</a:t>
            </a:r>
            <a:endParaRPr lang="bg-BG" sz="28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691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 Definition and Members</a:t>
            </a:r>
            <a:endParaRPr lang="en-US" dirty="0"/>
          </a:p>
        </p:txBody>
      </p:sp>
      <p:sp>
        <p:nvSpPr>
          <p:cNvPr id="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361950" indent="-361950">
              <a:lnSpc>
                <a:spcPct val="110000"/>
              </a:lnSpc>
              <a:tabLst/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Class definition </a:t>
            </a:r>
            <a:r>
              <a:rPr lang="en-US" dirty="0" smtClean="0"/>
              <a:t>consists of:</a:t>
            </a:r>
          </a:p>
          <a:p>
            <a:pPr marL="709613" lvl="1" indent="-361950">
              <a:lnSpc>
                <a:spcPct val="110000"/>
              </a:lnSpc>
            </a:pPr>
            <a:r>
              <a:rPr lang="en-US" dirty="0" smtClean="0"/>
              <a:t>Class </a:t>
            </a:r>
            <a:r>
              <a:rPr lang="en-US" dirty="0"/>
              <a:t>declaration</a:t>
            </a:r>
          </a:p>
          <a:p>
            <a:pPr marL="709613" lvl="1" indent="-361950">
              <a:lnSpc>
                <a:spcPct val="110000"/>
              </a:lnSpc>
            </a:pPr>
            <a:r>
              <a:rPr lang="en-US" dirty="0"/>
              <a:t>Inherited class </a:t>
            </a:r>
            <a:r>
              <a:rPr lang="en-US" dirty="0" smtClean="0"/>
              <a:t>and </a:t>
            </a:r>
            <a:r>
              <a:rPr lang="en-US" dirty="0"/>
              <a:t>implemented interfaces</a:t>
            </a:r>
          </a:p>
          <a:p>
            <a:pPr marL="709613" lvl="1" indent="-361950">
              <a:lnSpc>
                <a:spcPct val="110000"/>
              </a:lnSpc>
            </a:pPr>
            <a:r>
              <a:rPr lang="en-US" dirty="0"/>
              <a:t>Fields (static or not)</a:t>
            </a:r>
          </a:p>
          <a:p>
            <a:pPr marL="709613" lvl="1" indent="-361950">
              <a:lnSpc>
                <a:spcPct val="110000"/>
              </a:lnSpc>
            </a:pPr>
            <a:r>
              <a:rPr lang="en-US" dirty="0"/>
              <a:t>Constructors (static or not)</a:t>
            </a:r>
          </a:p>
          <a:p>
            <a:pPr marL="709613" lvl="1" indent="-361950">
              <a:lnSpc>
                <a:spcPct val="110000"/>
              </a:lnSpc>
            </a:pPr>
            <a:r>
              <a:rPr lang="en-US" dirty="0"/>
              <a:t>Properties (static or not)</a:t>
            </a:r>
          </a:p>
          <a:p>
            <a:pPr marL="709613" lvl="1" indent="-361950">
              <a:lnSpc>
                <a:spcPct val="110000"/>
              </a:lnSpc>
            </a:pPr>
            <a:r>
              <a:rPr lang="en-US" dirty="0"/>
              <a:t>Methods (static or not)</a:t>
            </a:r>
          </a:p>
          <a:p>
            <a:pPr marL="709613" lvl="1" indent="-361950">
              <a:lnSpc>
                <a:spcPct val="110000"/>
              </a:lnSpc>
            </a:pPr>
            <a:r>
              <a:rPr lang="en-US" dirty="0"/>
              <a:t>Events, inner types, etc.</a:t>
            </a:r>
          </a:p>
        </p:txBody>
      </p:sp>
    </p:spTree>
    <p:extLst>
      <p:ext uri="{BB962C8B-B14F-4D97-AF65-F5344CB8AC3E}">
        <p14:creationId xmlns:p14="http://schemas.microsoft.com/office/powerpoint/2010/main" val="161691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46212" y="4876800"/>
            <a:ext cx="8938472" cy="820600"/>
          </a:xfrm>
        </p:spPr>
        <p:txBody>
          <a:bodyPr/>
          <a:lstStyle/>
          <a:p>
            <a:r>
              <a:rPr lang="en-US" dirty="0" smtClean="0"/>
              <a:t>Fields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446212" y="5678768"/>
            <a:ext cx="8938472" cy="719034"/>
          </a:xfrm>
        </p:spPr>
        <p:txBody>
          <a:bodyPr/>
          <a:lstStyle/>
          <a:p>
            <a:r>
              <a:rPr lang="en-US" dirty="0" smtClean="0"/>
              <a:t>Defining and Using </a:t>
            </a:r>
            <a:r>
              <a:rPr lang="en-US" smtClean="0"/>
              <a:t>Data Fields</a:t>
            </a:r>
            <a:endParaRPr lang="en-US" dirty="0"/>
          </a:p>
        </p:txBody>
      </p:sp>
      <p:pic>
        <p:nvPicPr>
          <p:cNvPr id="7" name="Picture 4" descr="http://imgs.mi9.com/uploads/3d/34/the-green-field_1024x768_521.jpg"/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208212" y="1219200"/>
            <a:ext cx="7620000" cy="3452812"/>
          </a:xfrm>
          <a:prstGeom prst="rect">
            <a:avLst/>
          </a:prstGeom>
          <a:noFill/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 rot="192557">
            <a:off x="5734059" y="1471463"/>
            <a:ext cx="3591048" cy="838200"/>
          </a:xfrm>
          <a:prstGeom prst="rect">
            <a:avLst/>
          </a:prstGeom>
          <a:noFill/>
        </p:spPr>
        <p:txBody>
          <a:bodyPr wrap="none" rtlCol="0">
            <a:prstTxWarp prst="textWave4">
              <a:avLst>
                <a:gd name="adj1" fmla="val 6250"/>
                <a:gd name="adj2" fmla="val 661"/>
              </a:avLst>
            </a:prstTxWarp>
            <a:spAutoFit/>
            <a:scene3d>
              <a:camera prst="perspectiveRelaxed"/>
              <a:lightRig rig="threePt" dir="t"/>
            </a:scene3d>
          </a:bodyPr>
          <a:lstStyle/>
          <a:p>
            <a:r>
              <a:rPr lang="en-US" sz="5400" b="1" spc="50" dirty="0" smtClean="0">
                <a:ln w="0">
                  <a:solidFill>
                    <a:schemeClr val="accent5">
                      <a:lumMod val="75000"/>
                      <a:alpha val="70000"/>
                    </a:schemeClr>
                  </a:solidFill>
                </a:ln>
                <a:solidFill>
                  <a:schemeClr val="accent6">
                    <a:lumMod val="20000"/>
                    <a:lumOff val="80000"/>
                    <a:alpha val="70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Data Fields</a:t>
            </a:r>
            <a:endParaRPr lang="en-US" sz="5400" b="1" spc="50" dirty="0">
              <a:ln w="0">
                <a:solidFill>
                  <a:schemeClr val="accent5">
                    <a:lumMod val="75000"/>
                    <a:alpha val="70000"/>
                  </a:schemeClr>
                </a:solidFill>
              </a:ln>
              <a:solidFill>
                <a:schemeClr val="accent6">
                  <a:lumMod val="20000"/>
                  <a:lumOff val="80000"/>
                  <a:alpha val="70000"/>
                </a:schemeClr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1691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0</TotalTime>
  <Words>2358</Words>
  <Application>Microsoft Office PowerPoint</Application>
  <PresentationFormat>Custom</PresentationFormat>
  <Paragraphs>510</Paragraphs>
  <Slides>47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Arial</vt:lpstr>
      <vt:lpstr>Calibri</vt:lpstr>
      <vt:lpstr>Consolas</vt:lpstr>
      <vt:lpstr>HY중고딕</vt:lpstr>
      <vt:lpstr>Wingdings</vt:lpstr>
      <vt:lpstr>Wingdings 2</vt:lpstr>
      <vt:lpstr>SoftUni 16x9</vt:lpstr>
      <vt:lpstr>Defining Classes</vt:lpstr>
      <vt:lpstr>Table of Contents</vt:lpstr>
      <vt:lpstr>Defining Simple Classes</vt:lpstr>
      <vt:lpstr>Classes in OOP</vt:lpstr>
      <vt:lpstr>Classes in C#</vt:lpstr>
      <vt:lpstr>Simple Class Definition</vt:lpstr>
      <vt:lpstr>Simple Class Definition (2)</vt:lpstr>
      <vt:lpstr>Class Definition and Members</vt:lpstr>
      <vt:lpstr>Fields</vt:lpstr>
      <vt:lpstr>Fields</vt:lpstr>
      <vt:lpstr>Constant Fields</vt:lpstr>
      <vt:lpstr>Constant Fields – Example</vt:lpstr>
      <vt:lpstr>Access Modifiers</vt:lpstr>
      <vt:lpstr>Access Modifiers</vt:lpstr>
      <vt:lpstr>The "this" Keyword</vt:lpstr>
      <vt:lpstr>Exercise in Class</vt:lpstr>
      <vt:lpstr>Using Classes and Objects</vt:lpstr>
      <vt:lpstr>How to Use Classes (Non-Static)?</vt:lpstr>
      <vt:lpstr>Dog Meeting – Example</vt:lpstr>
      <vt:lpstr>Dog Meeting – Example (2)</vt:lpstr>
      <vt:lpstr>Dog Meeting</vt:lpstr>
      <vt:lpstr>Constructors</vt:lpstr>
      <vt:lpstr>What is Constructor?</vt:lpstr>
      <vt:lpstr>Defining Constructors</vt:lpstr>
      <vt:lpstr>Defining Constructors (2)</vt:lpstr>
      <vt:lpstr>Constructors and Initialization</vt:lpstr>
      <vt:lpstr>Chaining Constructors Calls</vt:lpstr>
      <vt:lpstr>Constructors</vt:lpstr>
      <vt:lpstr>Methods</vt:lpstr>
      <vt:lpstr>Methods</vt:lpstr>
      <vt:lpstr>Using Methods</vt:lpstr>
      <vt:lpstr>Methods</vt:lpstr>
      <vt:lpstr>Properties</vt:lpstr>
      <vt:lpstr>Why We Need Properties?</vt:lpstr>
      <vt:lpstr>Defining Properties</vt:lpstr>
      <vt:lpstr>Defining Properties – Example</vt:lpstr>
      <vt:lpstr>Dynamic Properties</vt:lpstr>
      <vt:lpstr>Automatic Properties</vt:lpstr>
      <vt:lpstr>Properties</vt:lpstr>
      <vt:lpstr>Keeping the Object State Correct</vt:lpstr>
      <vt:lpstr>Keep the Object State Correct</vt:lpstr>
      <vt:lpstr>Keep the Object State – Example</vt:lpstr>
      <vt:lpstr>Keeping the Object State Correct</vt:lpstr>
      <vt:lpstr>Summary</vt:lpstr>
      <vt:lpstr>License</vt:lpstr>
      <vt:lpstr>Defining Classes</vt:lpstr>
      <vt:lpstr>Free Trainings @ Software University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Defining Classes</dc:title>
  <dc:subject>C# Basics Course</dc:subject>
  <dc:creator/>
  <cp:keywords>OOP, programming, course, SoftUni, Software University</cp:keywords>
  <dc:description>Software University Foundation - http://softuni.org</dc:description>
  <cp:lastModifiedBy/>
  <cp:revision>1</cp:revision>
  <dcterms:created xsi:type="dcterms:W3CDTF">2014-01-02T17:00:34Z</dcterms:created>
  <dcterms:modified xsi:type="dcterms:W3CDTF">2015-06-02T09:17:09Z</dcterms:modified>
  <cp:category>programming, OOP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